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76" r:id="rId3"/>
    <p:sldId id="282" r:id="rId4"/>
    <p:sldId id="277" r:id="rId5"/>
    <p:sldId id="278" r:id="rId6"/>
    <p:sldId id="279" r:id="rId7"/>
    <p:sldId id="280" r:id="rId8"/>
    <p:sldId id="281" r:id="rId9"/>
    <p:sldId id="283" r:id="rId10"/>
  </p:sldIdLst>
  <p:sldSz cx="18288000" cy="10287000"/>
  <p:notesSz cx="6858000" cy="9144000"/>
  <p:embeddedFontLst>
    <p:embeddedFont>
      <p:font typeface="Garbata Heavy" panose="020B0604020202020204" charset="0"/>
      <p:regular r:id="rId11"/>
    </p:embeddedFont>
    <p:embeddedFont>
      <p:font typeface="Mr Dafoe" panose="020B0604020202020204" charset="0"/>
      <p:regular r:id="rId12"/>
    </p:embeddedFont>
    <p:embeddedFont>
      <p:font typeface="Poppins" panose="00000500000000000000" pitchFamily="2" charset="0"/>
      <p:regular r:id="rId13"/>
      <p:bold r:id="rId14"/>
      <p:italic r:id="rId15"/>
      <p:boldItalic r:id="rId16"/>
    </p:embeddedFont>
    <p:embeddedFont>
      <p:font typeface="Poppins Bold" panose="00000800000000000000"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33" d="100"/>
          <a:sy n="33" d="100"/>
        </p:scale>
        <p:origin x="1954" y="6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20.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9.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p:cNvGrpSpPr/>
        <p:nvPr/>
      </p:nvGrpSpPr>
      <p:grpSpPr>
        <a:xfrm>
          <a:off x="0" y="0"/>
          <a:ext cx="0" cy="0"/>
          <a:chOff x="0" y="0"/>
          <a:chExt cx="0" cy="0"/>
        </a:xfrm>
      </p:grpSpPr>
      <p:grpSp>
        <p:nvGrpSpPr>
          <p:cNvPr id="2" name="Group 2"/>
          <p:cNvGrpSpPr/>
          <p:nvPr/>
        </p:nvGrpSpPr>
        <p:grpSpPr>
          <a:xfrm>
            <a:off x="3524219" y="3389765"/>
            <a:ext cx="11239561" cy="3507469"/>
            <a:chOff x="0" y="0"/>
            <a:chExt cx="14986082" cy="4676626"/>
          </a:xfrm>
        </p:grpSpPr>
        <p:sp>
          <p:nvSpPr>
            <p:cNvPr id="3" name="TextBox 3"/>
            <p:cNvSpPr txBox="1"/>
            <p:nvPr/>
          </p:nvSpPr>
          <p:spPr>
            <a:xfrm rot="-240000">
              <a:off x="1889206" y="2270764"/>
              <a:ext cx="8550861" cy="2110193"/>
            </a:xfrm>
            <a:prstGeom prst="rect">
              <a:avLst/>
            </a:prstGeom>
          </p:spPr>
          <p:txBody>
            <a:bodyPr lIns="0" tIns="0" rIns="0" bIns="0" rtlCol="0" anchor="t">
              <a:spAutoFit/>
            </a:bodyPr>
            <a:lstStyle/>
            <a:p>
              <a:pPr algn="ctr">
                <a:lnSpc>
                  <a:spcPts val="13371"/>
                </a:lnSpc>
              </a:pPr>
              <a:r>
                <a:rPr lang="en-US" sz="9551">
                  <a:solidFill>
                    <a:srgbClr val="FFFFFF"/>
                  </a:solidFill>
                  <a:latin typeface="Mr Dafoe"/>
                  <a:ea typeface="Mr Dafoe"/>
                  <a:cs typeface="Mr Dafoe"/>
                  <a:sym typeface="Mr Dafoe"/>
                </a:rPr>
                <a:t>2025</a:t>
              </a:r>
            </a:p>
          </p:txBody>
        </p:sp>
        <p:sp>
          <p:nvSpPr>
            <p:cNvPr id="4" name="Freeform 4"/>
            <p:cNvSpPr/>
            <p:nvPr/>
          </p:nvSpPr>
          <p:spPr>
            <a:xfrm>
              <a:off x="2333884" y="183252"/>
              <a:ext cx="1920760" cy="2358075"/>
            </a:xfrm>
            <a:custGeom>
              <a:avLst/>
              <a:gdLst/>
              <a:ahLst/>
              <a:cxnLst/>
              <a:rect l="l" t="t" r="r" b="b"/>
              <a:pathLst>
                <a:path w="1920760" h="2358075">
                  <a:moveTo>
                    <a:pt x="0" y="0"/>
                  </a:moveTo>
                  <a:lnTo>
                    <a:pt x="1920760" y="0"/>
                  </a:lnTo>
                  <a:lnTo>
                    <a:pt x="1920760" y="2358075"/>
                  </a:lnTo>
                  <a:lnTo>
                    <a:pt x="0" y="23580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4418114" y="0"/>
              <a:ext cx="2632438" cy="2172958"/>
            </a:xfrm>
            <a:custGeom>
              <a:avLst/>
              <a:gdLst/>
              <a:ahLst/>
              <a:cxnLst/>
              <a:rect l="l" t="t" r="r" b="b"/>
              <a:pathLst>
                <a:path w="2632438" h="2172958">
                  <a:moveTo>
                    <a:pt x="0" y="0"/>
                  </a:moveTo>
                  <a:lnTo>
                    <a:pt x="2632438" y="0"/>
                  </a:lnTo>
                  <a:lnTo>
                    <a:pt x="2632438" y="2172958"/>
                  </a:lnTo>
                  <a:lnTo>
                    <a:pt x="0" y="21729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7214021" y="183252"/>
              <a:ext cx="2470555" cy="2603075"/>
            </a:xfrm>
            <a:custGeom>
              <a:avLst/>
              <a:gdLst/>
              <a:ahLst/>
              <a:cxnLst/>
              <a:rect l="l" t="t" r="r" b="b"/>
              <a:pathLst>
                <a:path w="2470555" h="2603075">
                  <a:moveTo>
                    <a:pt x="0" y="0"/>
                  </a:moveTo>
                  <a:lnTo>
                    <a:pt x="2470555" y="0"/>
                  </a:lnTo>
                  <a:lnTo>
                    <a:pt x="2470555" y="2603075"/>
                  </a:lnTo>
                  <a:lnTo>
                    <a:pt x="0" y="26030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 name="Freeform 7"/>
            <p:cNvSpPr/>
            <p:nvPr/>
          </p:nvSpPr>
          <p:spPr>
            <a:xfrm>
              <a:off x="9848045" y="0"/>
              <a:ext cx="2172958" cy="2172958"/>
            </a:xfrm>
            <a:custGeom>
              <a:avLst/>
              <a:gdLst/>
              <a:ahLst/>
              <a:cxnLst/>
              <a:rect l="l" t="t" r="r" b="b"/>
              <a:pathLst>
                <a:path w="2172958" h="2172958">
                  <a:moveTo>
                    <a:pt x="0" y="0"/>
                  </a:moveTo>
                  <a:lnTo>
                    <a:pt x="2172958" y="0"/>
                  </a:lnTo>
                  <a:lnTo>
                    <a:pt x="2172958" y="2172958"/>
                  </a:lnTo>
                  <a:lnTo>
                    <a:pt x="0" y="217295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Freeform 8"/>
            <p:cNvSpPr/>
            <p:nvPr/>
          </p:nvSpPr>
          <p:spPr>
            <a:xfrm>
              <a:off x="12184473" y="0"/>
              <a:ext cx="2801609" cy="2786327"/>
            </a:xfrm>
            <a:custGeom>
              <a:avLst/>
              <a:gdLst/>
              <a:ahLst/>
              <a:cxnLst/>
              <a:rect l="l" t="t" r="r" b="b"/>
              <a:pathLst>
                <a:path w="2801609" h="2786327">
                  <a:moveTo>
                    <a:pt x="0" y="0"/>
                  </a:moveTo>
                  <a:lnTo>
                    <a:pt x="2801609" y="0"/>
                  </a:lnTo>
                  <a:lnTo>
                    <a:pt x="2801609" y="2786327"/>
                  </a:lnTo>
                  <a:lnTo>
                    <a:pt x="0" y="278632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9" name="Freeform 9"/>
            <p:cNvSpPr/>
            <p:nvPr/>
          </p:nvSpPr>
          <p:spPr>
            <a:xfrm>
              <a:off x="0" y="0"/>
              <a:ext cx="2172958" cy="2172958"/>
            </a:xfrm>
            <a:custGeom>
              <a:avLst/>
              <a:gdLst/>
              <a:ahLst/>
              <a:cxnLst/>
              <a:rect l="l" t="t" r="r" b="b"/>
              <a:pathLst>
                <a:path w="2172958" h="2172958">
                  <a:moveTo>
                    <a:pt x="0" y="0"/>
                  </a:moveTo>
                  <a:lnTo>
                    <a:pt x="2172958" y="0"/>
                  </a:lnTo>
                  <a:lnTo>
                    <a:pt x="2172958" y="2172958"/>
                  </a:lnTo>
                  <a:lnTo>
                    <a:pt x="0" y="217295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0" name="TextBox 10"/>
            <p:cNvSpPr txBox="1"/>
            <p:nvPr/>
          </p:nvSpPr>
          <p:spPr>
            <a:xfrm>
              <a:off x="7488919" y="1276919"/>
              <a:ext cx="1920760" cy="1454615"/>
            </a:xfrm>
            <a:prstGeom prst="rect">
              <a:avLst/>
            </a:prstGeom>
          </p:spPr>
          <p:txBody>
            <a:bodyPr lIns="0" tIns="0" rIns="0" bIns="0" rtlCol="0" anchor="t">
              <a:spAutoFit/>
            </a:bodyPr>
            <a:lstStyle/>
            <a:p>
              <a:pPr algn="ctr">
                <a:lnSpc>
                  <a:spcPts val="6985"/>
                </a:lnSpc>
              </a:pPr>
              <a:r>
                <a:rPr lang="en-US" sz="8732" b="1" spc="-628">
                  <a:solidFill>
                    <a:srgbClr val="FFFFFF"/>
                  </a:solidFill>
                  <a:latin typeface="Garbata Heavy"/>
                  <a:ea typeface="Garbata Heavy"/>
                  <a:cs typeface="Garbata Heavy"/>
                  <a:sym typeface="Garbata Heavy"/>
                </a:rPr>
                <a:t>I</a:t>
              </a:r>
            </a:p>
          </p:txBody>
        </p:sp>
        <p:sp>
          <p:nvSpPr>
            <p:cNvPr id="11" name="TextBox 11"/>
            <p:cNvSpPr txBox="1"/>
            <p:nvPr/>
          </p:nvSpPr>
          <p:spPr>
            <a:xfrm>
              <a:off x="2333884" y="1224934"/>
              <a:ext cx="1920760" cy="1459814"/>
            </a:xfrm>
            <a:prstGeom prst="rect">
              <a:avLst/>
            </a:prstGeom>
          </p:spPr>
          <p:txBody>
            <a:bodyPr lIns="0" tIns="0" rIns="0" bIns="0" rtlCol="0" anchor="t">
              <a:spAutoFit/>
            </a:bodyPr>
            <a:lstStyle/>
            <a:p>
              <a:pPr algn="ctr">
                <a:lnSpc>
                  <a:spcPts val="6985"/>
                </a:lnSpc>
              </a:pPr>
              <a:r>
                <a:rPr lang="en-US" sz="8732" b="1" spc="-628">
                  <a:solidFill>
                    <a:srgbClr val="FFFFFF"/>
                  </a:solidFill>
                  <a:latin typeface="Garbata Heavy"/>
                  <a:ea typeface="Garbata Heavy"/>
                  <a:cs typeface="Garbata Heavy"/>
                  <a:sym typeface="Garbata Heavy"/>
                </a:rPr>
                <a:t>G</a:t>
              </a:r>
            </a:p>
          </p:txBody>
        </p:sp>
        <p:sp>
          <p:nvSpPr>
            <p:cNvPr id="12" name="TextBox 12"/>
            <p:cNvSpPr txBox="1"/>
            <p:nvPr/>
          </p:nvSpPr>
          <p:spPr>
            <a:xfrm>
              <a:off x="126099" y="827781"/>
              <a:ext cx="1920760" cy="1459814"/>
            </a:xfrm>
            <a:prstGeom prst="rect">
              <a:avLst/>
            </a:prstGeom>
          </p:spPr>
          <p:txBody>
            <a:bodyPr lIns="0" tIns="0" rIns="0" bIns="0" rtlCol="0" anchor="t">
              <a:spAutoFit/>
            </a:bodyPr>
            <a:lstStyle/>
            <a:p>
              <a:pPr algn="ctr">
                <a:lnSpc>
                  <a:spcPts val="6985"/>
                </a:lnSpc>
              </a:pPr>
              <a:r>
                <a:rPr lang="en-US" sz="8732" b="1" spc="-628">
                  <a:solidFill>
                    <a:srgbClr val="FFFFFF"/>
                  </a:solidFill>
                  <a:latin typeface="Garbata Heavy"/>
                  <a:ea typeface="Garbata Heavy"/>
                  <a:cs typeface="Garbata Heavy"/>
                  <a:sym typeface="Garbata Heavy"/>
                </a:rPr>
                <a:t>I</a:t>
              </a:r>
            </a:p>
          </p:txBody>
        </p:sp>
        <p:sp>
          <p:nvSpPr>
            <p:cNvPr id="13" name="TextBox 13"/>
            <p:cNvSpPr txBox="1"/>
            <p:nvPr/>
          </p:nvSpPr>
          <p:spPr>
            <a:xfrm>
              <a:off x="4773953" y="862438"/>
              <a:ext cx="1920760" cy="1459814"/>
            </a:xfrm>
            <a:prstGeom prst="rect">
              <a:avLst/>
            </a:prstGeom>
          </p:spPr>
          <p:txBody>
            <a:bodyPr lIns="0" tIns="0" rIns="0" bIns="0" rtlCol="0" anchor="t">
              <a:spAutoFit/>
            </a:bodyPr>
            <a:lstStyle/>
            <a:p>
              <a:pPr algn="ctr">
                <a:lnSpc>
                  <a:spcPts val="6985"/>
                </a:lnSpc>
              </a:pPr>
              <a:r>
                <a:rPr lang="en-US" sz="8732" b="1" spc="-628">
                  <a:solidFill>
                    <a:srgbClr val="FFFFFF"/>
                  </a:solidFill>
                  <a:latin typeface="Garbata Heavy"/>
                  <a:ea typeface="Garbata Heavy"/>
                  <a:cs typeface="Garbata Heavy"/>
                  <a:sym typeface="Garbata Heavy"/>
                </a:rPr>
                <a:t>N</a:t>
              </a:r>
            </a:p>
          </p:txBody>
        </p:sp>
        <p:sp>
          <p:nvSpPr>
            <p:cNvPr id="14" name="TextBox 14"/>
            <p:cNvSpPr txBox="1"/>
            <p:nvPr/>
          </p:nvSpPr>
          <p:spPr>
            <a:xfrm>
              <a:off x="9974145" y="827781"/>
              <a:ext cx="1920760" cy="1459814"/>
            </a:xfrm>
            <a:prstGeom prst="rect">
              <a:avLst/>
            </a:prstGeom>
          </p:spPr>
          <p:txBody>
            <a:bodyPr lIns="0" tIns="0" rIns="0" bIns="0" rtlCol="0" anchor="t">
              <a:spAutoFit/>
            </a:bodyPr>
            <a:lstStyle/>
            <a:p>
              <a:pPr algn="ctr">
                <a:lnSpc>
                  <a:spcPts val="6985"/>
                </a:lnSpc>
              </a:pPr>
              <a:r>
                <a:rPr lang="en-US" sz="8732" b="1" spc="-628">
                  <a:solidFill>
                    <a:srgbClr val="FFFFFF"/>
                  </a:solidFill>
                  <a:latin typeface="Garbata Heavy"/>
                  <a:ea typeface="Garbata Heavy"/>
                  <a:cs typeface="Garbata Heavy"/>
                  <a:sym typeface="Garbata Heavy"/>
                </a:rPr>
                <a:t>T</a:t>
              </a:r>
            </a:p>
          </p:txBody>
        </p:sp>
        <p:sp>
          <p:nvSpPr>
            <p:cNvPr id="15" name="TextBox 15"/>
            <p:cNvSpPr txBox="1"/>
            <p:nvPr/>
          </p:nvSpPr>
          <p:spPr>
            <a:xfrm>
              <a:off x="12624897" y="1207606"/>
              <a:ext cx="1920760" cy="1459814"/>
            </a:xfrm>
            <a:prstGeom prst="rect">
              <a:avLst/>
            </a:prstGeom>
          </p:spPr>
          <p:txBody>
            <a:bodyPr lIns="0" tIns="0" rIns="0" bIns="0" rtlCol="0" anchor="t">
              <a:spAutoFit/>
            </a:bodyPr>
            <a:lstStyle/>
            <a:p>
              <a:pPr algn="ctr">
                <a:lnSpc>
                  <a:spcPts val="6985"/>
                </a:lnSpc>
              </a:pPr>
              <a:r>
                <a:rPr lang="en-US" sz="8732" b="1" spc="-628">
                  <a:solidFill>
                    <a:srgbClr val="FFFFFF"/>
                  </a:solidFill>
                  <a:latin typeface="Garbata Heavy"/>
                  <a:ea typeface="Garbata Heavy"/>
                  <a:cs typeface="Garbata Heavy"/>
                  <a:sym typeface="Garbata Heavy"/>
                </a:rPr>
                <a:t>E</a:t>
              </a:r>
            </a:p>
          </p:txBody>
        </p:sp>
      </p:grpSp>
      <p:sp>
        <p:nvSpPr>
          <p:cNvPr id="16" name="Freeform 16"/>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17" name="Group 17"/>
          <p:cNvGrpSpPr/>
          <p:nvPr/>
        </p:nvGrpSpPr>
        <p:grpSpPr>
          <a:xfrm>
            <a:off x="216887" y="8386573"/>
            <a:ext cx="3307332" cy="1669566"/>
            <a:chOff x="0" y="0"/>
            <a:chExt cx="4409776" cy="2226088"/>
          </a:xfrm>
        </p:grpSpPr>
        <p:sp>
          <p:nvSpPr>
            <p:cNvPr id="18" name="Freeform 18"/>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19" name="Freeform 19"/>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0" name="Freeform 20"/>
          <p:cNvSpPr/>
          <p:nvPr/>
        </p:nvSpPr>
        <p:spPr>
          <a:xfrm rot="-1284240">
            <a:off x="-1485448" y="1488758"/>
            <a:ext cx="7315200" cy="2239049"/>
          </a:xfrm>
          <a:custGeom>
            <a:avLst/>
            <a:gdLst/>
            <a:ahLst/>
            <a:cxnLst/>
            <a:rect l="l" t="t" r="r" b="b"/>
            <a:pathLst>
              <a:path w="7315200" h="2239049">
                <a:moveTo>
                  <a:pt x="0" y="0"/>
                </a:moveTo>
                <a:lnTo>
                  <a:pt x="7315200" y="0"/>
                </a:lnTo>
                <a:lnTo>
                  <a:pt x="7315200" y="2239049"/>
                </a:lnTo>
                <a:lnTo>
                  <a:pt x="0" y="223904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21" name="Freeform 21"/>
          <p:cNvSpPr/>
          <p:nvPr/>
        </p:nvSpPr>
        <p:spPr>
          <a:xfrm rot="-1284240" flipH="1">
            <a:off x="13296900" y="4921201"/>
            <a:ext cx="7315200" cy="2239049"/>
          </a:xfrm>
          <a:custGeom>
            <a:avLst/>
            <a:gdLst/>
            <a:ahLst/>
            <a:cxnLst/>
            <a:rect l="l" t="t" r="r" b="b"/>
            <a:pathLst>
              <a:path w="7315200" h="2239049">
                <a:moveTo>
                  <a:pt x="7315200" y="0"/>
                </a:moveTo>
                <a:lnTo>
                  <a:pt x="0" y="0"/>
                </a:lnTo>
                <a:lnTo>
                  <a:pt x="0" y="2239049"/>
                </a:lnTo>
                <a:lnTo>
                  <a:pt x="7315200" y="2239049"/>
                </a:lnTo>
                <a:lnTo>
                  <a:pt x="731520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p:cNvGrpSpPr/>
        <p:nvPr/>
      </p:nvGrpSpPr>
      <p:grpSpPr>
        <a:xfrm>
          <a:off x="0" y="0"/>
          <a:ext cx="0" cy="0"/>
          <a:chOff x="0" y="0"/>
          <a:chExt cx="0" cy="0"/>
        </a:xfrm>
      </p:grpSpPr>
      <p:grpSp>
        <p:nvGrpSpPr>
          <p:cNvPr id="2" name="Group 2"/>
          <p:cNvGrpSpPr/>
          <p:nvPr/>
        </p:nvGrpSpPr>
        <p:grpSpPr>
          <a:xfrm>
            <a:off x="598824" y="377806"/>
            <a:ext cx="17004377" cy="7709170"/>
            <a:chOff x="0" y="0"/>
            <a:chExt cx="22672502" cy="10278893"/>
          </a:xfrm>
        </p:grpSpPr>
        <p:grpSp>
          <p:nvGrpSpPr>
            <p:cNvPr id="3" name="Group 3"/>
            <p:cNvGrpSpPr/>
            <p:nvPr/>
          </p:nvGrpSpPr>
          <p:grpSpPr>
            <a:xfrm>
              <a:off x="0" y="0"/>
              <a:ext cx="22672502" cy="10278893"/>
              <a:chOff x="0" y="0"/>
              <a:chExt cx="4478519" cy="2030399"/>
            </a:xfrm>
          </p:grpSpPr>
          <p:sp>
            <p:nvSpPr>
              <p:cNvPr id="4" name="Freeform 4"/>
              <p:cNvSpPr/>
              <p:nvPr/>
            </p:nvSpPr>
            <p:spPr>
              <a:xfrm>
                <a:off x="0" y="0"/>
                <a:ext cx="4478519" cy="2030399"/>
              </a:xfrm>
              <a:custGeom>
                <a:avLst/>
                <a:gdLst/>
                <a:ahLst/>
                <a:cxnLst/>
                <a:rect l="l" t="t" r="r" b="b"/>
                <a:pathLst>
                  <a:path w="4478519" h="2030399">
                    <a:moveTo>
                      <a:pt x="0" y="0"/>
                    </a:moveTo>
                    <a:lnTo>
                      <a:pt x="4478519" y="0"/>
                    </a:lnTo>
                    <a:lnTo>
                      <a:pt x="4478519" y="2030399"/>
                    </a:lnTo>
                    <a:lnTo>
                      <a:pt x="0" y="2030399"/>
                    </a:lnTo>
                    <a:close/>
                  </a:path>
                </a:pathLst>
              </a:custGeom>
              <a:solidFill>
                <a:srgbClr val="FFFFFF"/>
              </a:solidFill>
              <a:ln w="38100" cap="sq">
                <a:solidFill>
                  <a:srgbClr val="182156"/>
                </a:solidFill>
                <a:prstDash val="solid"/>
                <a:miter/>
              </a:ln>
            </p:spPr>
            <p:txBody>
              <a:bodyPr/>
              <a:lstStyle/>
              <a:p>
                <a:endParaRPr lang="en-GB"/>
              </a:p>
            </p:txBody>
          </p:sp>
          <p:sp>
            <p:nvSpPr>
              <p:cNvPr id="5" name="TextBox 5"/>
              <p:cNvSpPr txBox="1"/>
              <p:nvPr/>
            </p:nvSpPr>
            <p:spPr>
              <a:xfrm>
                <a:off x="0" y="-38100"/>
                <a:ext cx="4478519" cy="206849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7279" y="177438"/>
              <a:ext cx="22177945" cy="9924017"/>
              <a:chOff x="0" y="0"/>
              <a:chExt cx="4380829" cy="1960300"/>
            </a:xfrm>
          </p:grpSpPr>
          <p:sp>
            <p:nvSpPr>
              <p:cNvPr id="7" name="Freeform 7"/>
              <p:cNvSpPr/>
              <p:nvPr/>
            </p:nvSpPr>
            <p:spPr>
              <a:xfrm>
                <a:off x="0" y="0"/>
                <a:ext cx="4380829" cy="1960300"/>
              </a:xfrm>
              <a:custGeom>
                <a:avLst/>
                <a:gdLst/>
                <a:ahLst/>
                <a:cxnLst/>
                <a:rect l="l" t="t" r="r" b="b"/>
                <a:pathLst>
                  <a:path w="4380829" h="1960300">
                    <a:moveTo>
                      <a:pt x="0" y="0"/>
                    </a:moveTo>
                    <a:lnTo>
                      <a:pt x="4380829" y="0"/>
                    </a:lnTo>
                    <a:lnTo>
                      <a:pt x="4380829" y="1960300"/>
                    </a:lnTo>
                    <a:lnTo>
                      <a:pt x="0" y="1960300"/>
                    </a:lnTo>
                    <a:close/>
                  </a:path>
                </a:pathLst>
              </a:custGeom>
              <a:solidFill>
                <a:srgbClr val="FFFFFF"/>
              </a:solidFill>
              <a:ln w="38100" cap="sq">
                <a:solidFill>
                  <a:srgbClr val="182156"/>
                </a:solidFill>
                <a:prstDash val="lgDash"/>
                <a:miter/>
              </a:ln>
            </p:spPr>
            <p:txBody>
              <a:bodyPr/>
              <a:lstStyle/>
              <a:p>
                <a:endParaRPr lang="en-GB"/>
              </a:p>
            </p:txBody>
          </p:sp>
          <p:sp>
            <p:nvSpPr>
              <p:cNvPr id="8" name="TextBox 8"/>
              <p:cNvSpPr txBox="1"/>
              <p:nvPr/>
            </p:nvSpPr>
            <p:spPr>
              <a:xfrm>
                <a:off x="0" y="-38100"/>
                <a:ext cx="4380829" cy="1998400"/>
              </a:xfrm>
              <a:prstGeom prst="rect">
                <a:avLst/>
              </a:prstGeom>
            </p:spPr>
            <p:txBody>
              <a:bodyPr lIns="50800" tIns="50800" rIns="50800" bIns="50800" rtlCol="0" anchor="ctr"/>
              <a:lstStyle/>
              <a:p>
                <a:pPr algn="ctr">
                  <a:lnSpc>
                    <a:spcPts val="2659"/>
                  </a:lnSpc>
                </a:pPr>
                <a:endParaRPr/>
              </a:p>
            </p:txBody>
          </p:sp>
        </p:grpSp>
      </p:grpSp>
      <p:sp>
        <p:nvSpPr>
          <p:cNvPr id="9" name="TextBox 9"/>
          <p:cNvSpPr txBox="1"/>
          <p:nvPr/>
        </p:nvSpPr>
        <p:spPr>
          <a:xfrm>
            <a:off x="1197906" y="717744"/>
            <a:ext cx="9927524" cy="1200150"/>
          </a:xfrm>
          <a:prstGeom prst="rect">
            <a:avLst/>
          </a:prstGeom>
        </p:spPr>
        <p:txBody>
          <a:bodyPr lIns="0" tIns="0" rIns="0" bIns="0" rtlCol="0" anchor="t">
            <a:spAutoFit/>
          </a:bodyPr>
          <a:lstStyle/>
          <a:p>
            <a:pPr algn="l">
              <a:lnSpc>
                <a:spcPts val="8850"/>
              </a:lnSpc>
            </a:pPr>
            <a:r>
              <a:rPr lang="en-US" sz="7500" b="1" spc="420">
                <a:solidFill>
                  <a:srgbClr val="182156"/>
                </a:solidFill>
                <a:latin typeface="Poppins Bold"/>
                <a:ea typeface="Poppins Bold"/>
                <a:cs typeface="Poppins Bold"/>
                <a:sym typeface="Poppins Bold"/>
              </a:rPr>
              <a:t>OPPORTUNITIES</a:t>
            </a:r>
          </a:p>
        </p:txBody>
      </p:sp>
      <p:sp>
        <p:nvSpPr>
          <p:cNvPr id="10" name="TextBox 10"/>
          <p:cNvSpPr txBox="1"/>
          <p:nvPr/>
        </p:nvSpPr>
        <p:spPr>
          <a:xfrm>
            <a:off x="1197906" y="2060806"/>
            <a:ext cx="12148467" cy="800100"/>
          </a:xfrm>
          <a:prstGeom prst="rect">
            <a:avLst/>
          </a:prstGeom>
        </p:spPr>
        <p:txBody>
          <a:bodyPr lIns="0" tIns="0" rIns="0" bIns="0" rtlCol="0" anchor="t">
            <a:spAutoFit/>
          </a:bodyPr>
          <a:lstStyle/>
          <a:p>
            <a:pPr algn="l">
              <a:lnSpc>
                <a:spcPts val="6299"/>
              </a:lnSpc>
            </a:pPr>
            <a:r>
              <a:rPr lang="en-US" sz="4499" b="1">
                <a:solidFill>
                  <a:srgbClr val="182156"/>
                </a:solidFill>
                <a:latin typeface="Poppins Bold"/>
                <a:ea typeface="Poppins Bold"/>
                <a:cs typeface="Poppins Bold"/>
                <a:sym typeface="Poppins Bold"/>
              </a:rPr>
              <a:t>WHAT ELSE CAN I DO?</a:t>
            </a:r>
          </a:p>
        </p:txBody>
      </p:sp>
      <p:grpSp>
        <p:nvGrpSpPr>
          <p:cNvPr id="11" name="Group 11"/>
          <p:cNvGrpSpPr/>
          <p:nvPr/>
        </p:nvGrpSpPr>
        <p:grpSpPr>
          <a:xfrm>
            <a:off x="12933504" y="774894"/>
            <a:ext cx="4328656" cy="1353101"/>
            <a:chOff x="0" y="0"/>
            <a:chExt cx="5771541" cy="1804135"/>
          </a:xfrm>
        </p:grpSpPr>
        <p:sp>
          <p:nvSpPr>
            <p:cNvPr id="12" name="TextBox 12"/>
            <p:cNvSpPr txBox="1"/>
            <p:nvPr/>
          </p:nvSpPr>
          <p:spPr>
            <a:xfrm rot="-240000">
              <a:off x="727795" y="877548"/>
              <a:ext cx="3293165" cy="812717"/>
            </a:xfrm>
            <a:prstGeom prst="rect">
              <a:avLst/>
            </a:prstGeom>
          </p:spPr>
          <p:txBody>
            <a:bodyPr lIns="0" tIns="0" rIns="0" bIns="0" rtlCol="0" anchor="t">
              <a:spAutoFit/>
            </a:bodyPr>
            <a:lstStyle/>
            <a:p>
              <a:pPr algn="ctr">
                <a:lnSpc>
                  <a:spcPts val="5149"/>
                </a:lnSpc>
              </a:pPr>
              <a:r>
                <a:rPr lang="en-US" sz="3678">
                  <a:solidFill>
                    <a:srgbClr val="182156"/>
                  </a:solidFill>
                  <a:latin typeface="Mr Dafoe"/>
                  <a:ea typeface="Mr Dafoe"/>
                  <a:cs typeface="Mr Dafoe"/>
                  <a:sym typeface="Mr Dafoe"/>
                </a:rPr>
                <a:t>2025</a:t>
              </a:r>
            </a:p>
          </p:txBody>
        </p:sp>
        <p:sp>
          <p:nvSpPr>
            <p:cNvPr id="13" name="Freeform 13"/>
            <p:cNvSpPr/>
            <p:nvPr/>
          </p:nvSpPr>
          <p:spPr>
            <a:xfrm>
              <a:off x="898841" y="70575"/>
              <a:ext cx="739736" cy="908158"/>
            </a:xfrm>
            <a:custGeom>
              <a:avLst/>
              <a:gdLst/>
              <a:ahLst/>
              <a:cxnLst/>
              <a:rect l="l" t="t" r="r" b="b"/>
              <a:pathLst>
                <a:path w="739736" h="908158">
                  <a:moveTo>
                    <a:pt x="0" y="0"/>
                  </a:moveTo>
                  <a:lnTo>
                    <a:pt x="739736" y="0"/>
                  </a:lnTo>
                  <a:lnTo>
                    <a:pt x="739736" y="908158"/>
                  </a:lnTo>
                  <a:lnTo>
                    <a:pt x="0" y="90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p:cNvSpPr/>
            <p:nvPr/>
          </p:nvSpPr>
          <p:spPr>
            <a:xfrm>
              <a:off x="1701534" y="0"/>
              <a:ext cx="1013822" cy="836864"/>
            </a:xfrm>
            <a:custGeom>
              <a:avLst/>
              <a:gdLst/>
              <a:ahLst/>
              <a:cxnLst/>
              <a:rect l="l" t="t" r="r" b="b"/>
              <a:pathLst>
                <a:path w="1013822" h="836864">
                  <a:moveTo>
                    <a:pt x="0" y="0"/>
                  </a:moveTo>
                  <a:lnTo>
                    <a:pt x="1013822" y="0"/>
                  </a:lnTo>
                  <a:lnTo>
                    <a:pt x="1013822" y="836864"/>
                  </a:lnTo>
                  <a:lnTo>
                    <a:pt x="0" y="836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Freeform 15"/>
            <p:cNvSpPr/>
            <p:nvPr/>
          </p:nvSpPr>
          <p:spPr>
            <a:xfrm>
              <a:off x="2778313" y="70575"/>
              <a:ext cx="951477" cy="1002514"/>
            </a:xfrm>
            <a:custGeom>
              <a:avLst/>
              <a:gdLst/>
              <a:ahLst/>
              <a:cxnLst/>
              <a:rect l="l" t="t" r="r" b="b"/>
              <a:pathLst>
                <a:path w="951477" h="1002514">
                  <a:moveTo>
                    <a:pt x="0" y="0"/>
                  </a:moveTo>
                  <a:lnTo>
                    <a:pt x="951477" y="0"/>
                  </a:lnTo>
                  <a:lnTo>
                    <a:pt x="951477" y="1002514"/>
                  </a:lnTo>
                  <a:lnTo>
                    <a:pt x="0" y="10025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p:cNvSpPr/>
            <p:nvPr/>
          </p:nvSpPr>
          <p:spPr>
            <a:xfrm>
              <a:off x="3792746"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Freeform 17"/>
            <p:cNvSpPr/>
            <p:nvPr/>
          </p:nvSpPr>
          <p:spPr>
            <a:xfrm>
              <a:off x="4692567" y="0"/>
              <a:ext cx="1078975" cy="1073089"/>
            </a:xfrm>
            <a:custGeom>
              <a:avLst/>
              <a:gdLst/>
              <a:ahLst/>
              <a:cxnLst/>
              <a:rect l="l" t="t" r="r" b="b"/>
              <a:pathLst>
                <a:path w="1078975" h="1073089">
                  <a:moveTo>
                    <a:pt x="0" y="0"/>
                  </a:moveTo>
                  <a:lnTo>
                    <a:pt x="1078974" y="0"/>
                  </a:lnTo>
                  <a:lnTo>
                    <a:pt x="1078974" y="1073089"/>
                  </a:lnTo>
                  <a:lnTo>
                    <a:pt x="0" y="1073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p:cNvSpPr/>
            <p:nvPr/>
          </p:nvSpPr>
          <p:spPr>
            <a:xfrm>
              <a:off x="0"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9" name="TextBox 19"/>
            <p:cNvSpPr txBox="1"/>
            <p:nvPr/>
          </p:nvSpPr>
          <p:spPr>
            <a:xfrm>
              <a:off x="2884183" y="490877"/>
              <a:ext cx="739736" cy="561110"/>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0" name="TextBox 20"/>
            <p:cNvSpPr txBox="1"/>
            <p:nvPr/>
          </p:nvSpPr>
          <p:spPr>
            <a:xfrm>
              <a:off x="898841" y="470857"/>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G</a:t>
              </a:r>
            </a:p>
          </p:txBody>
        </p:sp>
        <p:sp>
          <p:nvSpPr>
            <p:cNvPr id="21" name="TextBox 21"/>
            <p:cNvSpPr txBox="1"/>
            <p:nvPr/>
          </p:nvSpPr>
          <p:spPr>
            <a:xfrm>
              <a:off x="48564"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2" name="TextBox 22"/>
            <p:cNvSpPr txBox="1"/>
            <p:nvPr/>
          </p:nvSpPr>
          <p:spPr>
            <a:xfrm>
              <a:off x="1838577" y="331250"/>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N</a:t>
              </a:r>
            </a:p>
          </p:txBody>
        </p:sp>
        <p:sp>
          <p:nvSpPr>
            <p:cNvPr id="23" name="TextBox 23"/>
            <p:cNvSpPr txBox="1"/>
            <p:nvPr/>
          </p:nvSpPr>
          <p:spPr>
            <a:xfrm>
              <a:off x="3841310"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T</a:t>
              </a:r>
            </a:p>
          </p:txBody>
        </p:sp>
        <p:sp>
          <p:nvSpPr>
            <p:cNvPr id="24" name="TextBox 24"/>
            <p:cNvSpPr txBox="1"/>
            <p:nvPr/>
          </p:nvSpPr>
          <p:spPr>
            <a:xfrm>
              <a:off x="4862186" y="464183"/>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E</a:t>
              </a:r>
            </a:p>
          </p:txBody>
        </p:sp>
      </p:grpSp>
      <p:sp>
        <p:nvSpPr>
          <p:cNvPr id="25" name="Freeform 25"/>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26" name="Group 26"/>
          <p:cNvGrpSpPr/>
          <p:nvPr/>
        </p:nvGrpSpPr>
        <p:grpSpPr>
          <a:xfrm>
            <a:off x="216887" y="8386573"/>
            <a:ext cx="3307332" cy="1669566"/>
            <a:chOff x="0" y="0"/>
            <a:chExt cx="4409776" cy="2226088"/>
          </a:xfrm>
        </p:grpSpPr>
        <p:sp>
          <p:nvSpPr>
            <p:cNvPr id="27" name="Freeform 27"/>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28" name="Freeform 28"/>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9" name="AutoShape 29"/>
          <p:cNvSpPr/>
          <p:nvPr/>
        </p:nvSpPr>
        <p:spPr>
          <a:xfrm>
            <a:off x="1197906" y="2937107"/>
            <a:ext cx="15703273" cy="0"/>
          </a:xfrm>
          <a:prstGeom prst="line">
            <a:avLst/>
          </a:prstGeom>
          <a:ln w="38100" cap="flat">
            <a:solidFill>
              <a:srgbClr val="182156"/>
            </a:solidFill>
            <a:prstDash val="lgDash"/>
            <a:headEnd type="none" w="sm" len="sm"/>
            <a:tailEnd type="none" w="sm" len="sm"/>
          </a:ln>
        </p:spPr>
        <p:txBody>
          <a:bodyPr/>
          <a:lstStyle/>
          <a:p>
            <a:endParaRPr lang="en-GB"/>
          </a:p>
        </p:txBody>
      </p:sp>
      <p:sp>
        <p:nvSpPr>
          <p:cNvPr id="30" name="TextBox 30"/>
          <p:cNvSpPr txBox="1"/>
          <p:nvPr/>
        </p:nvSpPr>
        <p:spPr>
          <a:xfrm>
            <a:off x="1819084" y="4257975"/>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Train to be a </a:t>
            </a:r>
            <a:r>
              <a:rPr lang="en-US" sz="2499" b="1">
                <a:solidFill>
                  <a:srgbClr val="182156"/>
                </a:solidFill>
                <a:latin typeface="Poppins Bold"/>
                <a:ea typeface="Poppins Bold"/>
                <a:cs typeface="Poppins Bold"/>
                <a:sym typeface="Poppins Bold"/>
              </a:rPr>
              <a:t>Peer Educator </a:t>
            </a:r>
            <a:r>
              <a:rPr lang="en-US" sz="2499">
                <a:solidFill>
                  <a:srgbClr val="182156"/>
                </a:solidFill>
                <a:latin typeface="Poppins"/>
                <a:ea typeface="Poppins"/>
                <a:cs typeface="Poppins"/>
                <a:sym typeface="Poppins"/>
              </a:rPr>
              <a:t>(14-25yr olds)</a:t>
            </a:r>
          </a:p>
        </p:txBody>
      </p:sp>
      <p:sp>
        <p:nvSpPr>
          <p:cNvPr id="31" name="Freeform 31"/>
          <p:cNvSpPr/>
          <p:nvPr/>
        </p:nvSpPr>
        <p:spPr>
          <a:xfrm>
            <a:off x="1197906" y="4337311"/>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2" name="TextBox 32"/>
          <p:cNvSpPr txBox="1"/>
          <p:nvPr/>
        </p:nvSpPr>
        <p:spPr>
          <a:xfrm>
            <a:off x="1819084" y="4861303"/>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Complete your </a:t>
            </a:r>
            <a:r>
              <a:rPr lang="en-US" sz="2499" b="1">
                <a:solidFill>
                  <a:srgbClr val="182156"/>
                </a:solidFill>
                <a:latin typeface="Poppins Bold"/>
                <a:ea typeface="Poppins Bold"/>
                <a:cs typeface="Poppins Bold"/>
                <a:sym typeface="Poppins Bold"/>
              </a:rPr>
              <a:t>Duke of Edinburgh’s Award </a:t>
            </a:r>
            <a:r>
              <a:rPr lang="en-US" sz="2499">
                <a:solidFill>
                  <a:srgbClr val="182156"/>
                </a:solidFill>
                <a:latin typeface="Poppins"/>
                <a:ea typeface="Poppins"/>
                <a:cs typeface="Poppins"/>
                <a:sym typeface="Poppins"/>
              </a:rPr>
              <a:t>(14-24yr olds)</a:t>
            </a:r>
          </a:p>
        </p:txBody>
      </p:sp>
      <p:sp>
        <p:nvSpPr>
          <p:cNvPr id="33" name="Freeform 33"/>
          <p:cNvSpPr/>
          <p:nvPr/>
        </p:nvSpPr>
        <p:spPr>
          <a:xfrm>
            <a:off x="1197906" y="4940639"/>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4" name="TextBox 34"/>
          <p:cNvSpPr txBox="1"/>
          <p:nvPr/>
        </p:nvSpPr>
        <p:spPr>
          <a:xfrm>
            <a:off x="1819084" y="3651744"/>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Become a </a:t>
            </a:r>
            <a:r>
              <a:rPr lang="en-US" sz="2499" b="1">
                <a:solidFill>
                  <a:srgbClr val="182156"/>
                </a:solidFill>
                <a:latin typeface="Poppins Bold"/>
                <a:ea typeface="Poppins Bold"/>
                <a:cs typeface="Poppins Bold"/>
                <a:sym typeface="Poppins Bold"/>
              </a:rPr>
              <a:t>Ranger</a:t>
            </a:r>
            <a:r>
              <a:rPr lang="en-US" sz="2499">
                <a:solidFill>
                  <a:srgbClr val="182156"/>
                </a:solidFill>
                <a:latin typeface="Poppins"/>
                <a:ea typeface="Poppins"/>
                <a:cs typeface="Poppins"/>
                <a:sym typeface="Poppins"/>
              </a:rPr>
              <a:t> or </a:t>
            </a:r>
            <a:r>
              <a:rPr lang="en-US" sz="2499" b="1">
                <a:solidFill>
                  <a:srgbClr val="182156"/>
                </a:solidFill>
                <a:latin typeface="Poppins Bold"/>
                <a:ea typeface="Poppins Bold"/>
                <a:cs typeface="Poppins Bold"/>
                <a:sym typeface="Poppins Bold"/>
              </a:rPr>
              <a:t>Young Leader</a:t>
            </a:r>
          </a:p>
        </p:txBody>
      </p:sp>
      <p:sp>
        <p:nvSpPr>
          <p:cNvPr id="35" name="Freeform 35"/>
          <p:cNvSpPr/>
          <p:nvPr/>
        </p:nvSpPr>
        <p:spPr>
          <a:xfrm>
            <a:off x="1197906" y="3731080"/>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6" name="TextBox 36"/>
          <p:cNvSpPr txBox="1"/>
          <p:nvPr/>
        </p:nvSpPr>
        <p:spPr>
          <a:xfrm>
            <a:off x="1819084" y="5483681"/>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Complete your </a:t>
            </a:r>
            <a:r>
              <a:rPr lang="en-US" sz="2499" b="1">
                <a:solidFill>
                  <a:srgbClr val="182156"/>
                </a:solidFill>
                <a:latin typeface="Poppins Bold"/>
                <a:ea typeface="Poppins Bold"/>
                <a:cs typeface="Poppins Bold"/>
                <a:sym typeface="Poppins Bold"/>
              </a:rPr>
              <a:t>Queen’s Guide Award </a:t>
            </a:r>
            <a:r>
              <a:rPr lang="en-US" sz="2499">
                <a:solidFill>
                  <a:srgbClr val="182156"/>
                </a:solidFill>
                <a:latin typeface="Poppins"/>
                <a:ea typeface="Poppins"/>
                <a:cs typeface="Poppins"/>
                <a:sym typeface="Poppins"/>
              </a:rPr>
              <a:t>(16-30yr olds)</a:t>
            </a:r>
          </a:p>
        </p:txBody>
      </p:sp>
      <p:sp>
        <p:nvSpPr>
          <p:cNvPr id="37" name="Freeform 37"/>
          <p:cNvSpPr/>
          <p:nvPr/>
        </p:nvSpPr>
        <p:spPr>
          <a:xfrm>
            <a:off x="1197906" y="5563017"/>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8" name="TextBox 38"/>
          <p:cNvSpPr txBox="1"/>
          <p:nvPr/>
        </p:nvSpPr>
        <p:spPr>
          <a:xfrm>
            <a:off x="1819084" y="6087009"/>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Apply to be part of </a:t>
            </a:r>
            <a:r>
              <a:rPr lang="en-US" sz="2499" b="1">
                <a:solidFill>
                  <a:srgbClr val="182156"/>
                </a:solidFill>
                <a:latin typeface="Poppins Bold"/>
                <a:ea typeface="Poppins Bold"/>
                <a:cs typeface="Poppins Bold"/>
                <a:sym typeface="Poppins Bold"/>
              </a:rPr>
              <a:t>Amplify </a:t>
            </a:r>
            <a:r>
              <a:rPr lang="en-US" sz="2499">
                <a:solidFill>
                  <a:srgbClr val="182156"/>
                </a:solidFill>
                <a:latin typeface="Poppins"/>
                <a:ea typeface="Poppins"/>
                <a:cs typeface="Poppins"/>
                <a:sym typeface="Poppins"/>
              </a:rPr>
              <a:t>(12-18yr olds)</a:t>
            </a:r>
            <a:r>
              <a:rPr lang="en-US" sz="2499" b="1">
                <a:solidFill>
                  <a:srgbClr val="182156"/>
                </a:solidFill>
                <a:latin typeface="Poppins Bold"/>
                <a:ea typeface="Poppins Bold"/>
                <a:cs typeface="Poppins Bold"/>
                <a:sym typeface="Poppins Bold"/>
              </a:rPr>
              <a:t> </a:t>
            </a:r>
            <a:r>
              <a:rPr lang="en-US" sz="2499">
                <a:solidFill>
                  <a:srgbClr val="182156"/>
                </a:solidFill>
                <a:latin typeface="Poppins"/>
                <a:ea typeface="Poppins"/>
                <a:cs typeface="Poppins"/>
                <a:sym typeface="Poppins"/>
              </a:rPr>
              <a:t>or an </a:t>
            </a:r>
            <a:r>
              <a:rPr lang="en-US" sz="2499" b="1">
                <a:solidFill>
                  <a:srgbClr val="182156"/>
                </a:solidFill>
                <a:latin typeface="Poppins Bold"/>
                <a:ea typeface="Poppins Bold"/>
                <a:cs typeface="Poppins Bold"/>
                <a:sym typeface="Poppins Bold"/>
              </a:rPr>
              <a:t>Advocate </a:t>
            </a:r>
            <a:r>
              <a:rPr lang="en-US" sz="2499">
                <a:solidFill>
                  <a:srgbClr val="182156"/>
                </a:solidFill>
                <a:latin typeface="Poppins"/>
                <a:ea typeface="Poppins"/>
                <a:cs typeface="Poppins"/>
                <a:sym typeface="Poppins"/>
              </a:rPr>
              <a:t>(13-19yr olds)</a:t>
            </a:r>
          </a:p>
        </p:txBody>
      </p:sp>
      <p:sp>
        <p:nvSpPr>
          <p:cNvPr id="39" name="Freeform 39"/>
          <p:cNvSpPr/>
          <p:nvPr/>
        </p:nvSpPr>
        <p:spPr>
          <a:xfrm>
            <a:off x="1197906" y="6166345"/>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0" name="TextBox 40"/>
          <p:cNvSpPr txBox="1"/>
          <p:nvPr/>
        </p:nvSpPr>
        <p:spPr>
          <a:xfrm>
            <a:off x="1819084" y="6690337"/>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Go on a </a:t>
            </a:r>
            <a:r>
              <a:rPr lang="en-US" sz="2499" b="1">
                <a:solidFill>
                  <a:srgbClr val="182156"/>
                </a:solidFill>
                <a:latin typeface="Poppins Bold"/>
                <a:ea typeface="Poppins Bold"/>
                <a:cs typeface="Poppins Bold"/>
                <a:sym typeface="Poppins Bold"/>
              </a:rPr>
              <a:t>Region International Trip</a:t>
            </a:r>
          </a:p>
        </p:txBody>
      </p:sp>
      <p:sp>
        <p:nvSpPr>
          <p:cNvPr id="41" name="Freeform 41"/>
          <p:cNvSpPr/>
          <p:nvPr/>
        </p:nvSpPr>
        <p:spPr>
          <a:xfrm>
            <a:off x="1197906" y="6769673"/>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2" name="TextBox 42"/>
          <p:cNvSpPr txBox="1"/>
          <p:nvPr/>
        </p:nvSpPr>
        <p:spPr>
          <a:xfrm>
            <a:off x="1819084" y="7293665"/>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Go to a </a:t>
            </a:r>
            <a:r>
              <a:rPr lang="en-US" sz="2499" b="1">
                <a:solidFill>
                  <a:srgbClr val="182156"/>
                </a:solidFill>
                <a:latin typeface="Poppins Bold"/>
                <a:ea typeface="Poppins Bold"/>
                <a:cs typeface="Poppins Bold"/>
                <a:sym typeface="Poppins Bold"/>
              </a:rPr>
              <a:t>County Young Leader/Ranger Social Event</a:t>
            </a:r>
          </a:p>
        </p:txBody>
      </p:sp>
      <p:sp>
        <p:nvSpPr>
          <p:cNvPr id="43" name="Freeform 43"/>
          <p:cNvSpPr/>
          <p:nvPr/>
        </p:nvSpPr>
        <p:spPr>
          <a:xfrm>
            <a:off x="1197906" y="7373001"/>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4" name="TextBox 44"/>
          <p:cNvSpPr txBox="1"/>
          <p:nvPr/>
        </p:nvSpPr>
        <p:spPr>
          <a:xfrm>
            <a:off x="1197906" y="3127607"/>
            <a:ext cx="14809320" cy="445571"/>
          </a:xfrm>
          <a:prstGeom prst="rect">
            <a:avLst/>
          </a:prstGeom>
        </p:spPr>
        <p:txBody>
          <a:bodyPr lIns="0" tIns="0" rIns="0" bIns="0" rtlCol="0" anchor="t">
            <a:spAutoFit/>
          </a:bodyPr>
          <a:lstStyle/>
          <a:p>
            <a:pPr algn="l">
              <a:lnSpc>
                <a:spcPts val="3749"/>
              </a:lnSpc>
            </a:pPr>
            <a:r>
              <a:rPr lang="en-US" sz="2499" b="1" dirty="0">
                <a:solidFill>
                  <a:srgbClr val="182156"/>
                </a:solidFill>
                <a:latin typeface="Poppins"/>
                <a:ea typeface="Poppins"/>
                <a:cs typeface="Poppins"/>
                <a:sym typeface="Poppins"/>
              </a:rPr>
              <a:t>Opportunities for 14-17yr olds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a:extLst>
            <a:ext uri="{FF2B5EF4-FFF2-40B4-BE49-F238E27FC236}">
              <a16:creationId xmlns:a16="http://schemas.microsoft.com/office/drawing/2014/main" id="{CC250157-701C-4267-FF40-42C92A15BAF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F1D0153-D3F0-007D-89B2-F42E61459857}"/>
              </a:ext>
            </a:extLst>
          </p:cNvPr>
          <p:cNvGrpSpPr/>
          <p:nvPr/>
        </p:nvGrpSpPr>
        <p:grpSpPr>
          <a:xfrm>
            <a:off x="598824" y="377806"/>
            <a:ext cx="17004377" cy="7709170"/>
            <a:chOff x="0" y="0"/>
            <a:chExt cx="22672502" cy="10278893"/>
          </a:xfrm>
        </p:grpSpPr>
        <p:grpSp>
          <p:nvGrpSpPr>
            <p:cNvPr id="3" name="Group 3">
              <a:extLst>
                <a:ext uri="{FF2B5EF4-FFF2-40B4-BE49-F238E27FC236}">
                  <a16:creationId xmlns:a16="http://schemas.microsoft.com/office/drawing/2014/main" id="{F36B6006-FDE5-1599-E42E-C9A797555CD1}"/>
                </a:ext>
              </a:extLst>
            </p:cNvPr>
            <p:cNvGrpSpPr/>
            <p:nvPr/>
          </p:nvGrpSpPr>
          <p:grpSpPr>
            <a:xfrm>
              <a:off x="0" y="0"/>
              <a:ext cx="22672502" cy="10278893"/>
              <a:chOff x="0" y="0"/>
              <a:chExt cx="4478519" cy="2030399"/>
            </a:xfrm>
          </p:grpSpPr>
          <p:sp>
            <p:nvSpPr>
              <p:cNvPr id="4" name="Freeform 4">
                <a:extLst>
                  <a:ext uri="{FF2B5EF4-FFF2-40B4-BE49-F238E27FC236}">
                    <a16:creationId xmlns:a16="http://schemas.microsoft.com/office/drawing/2014/main" id="{D90B930A-68BB-363F-9268-BB57FDDF39CF}"/>
                  </a:ext>
                </a:extLst>
              </p:cNvPr>
              <p:cNvSpPr/>
              <p:nvPr/>
            </p:nvSpPr>
            <p:spPr>
              <a:xfrm>
                <a:off x="0" y="0"/>
                <a:ext cx="4478519" cy="2030399"/>
              </a:xfrm>
              <a:custGeom>
                <a:avLst/>
                <a:gdLst/>
                <a:ahLst/>
                <a:cxnLst/>
                <a:rect l="l" t="t" r="r" b="b"/>
                <a:pathLst>
                  <a:path w="4478519" h="2030399">
                    <a:moveTo>
                      <a:pt x="0" y="0"/>
                    </a:moveTo>
                    <a:lnTo>
                      <a:pt x="4478519" y="0"/>
                    </a:lnTo>
                    <a:lnTo>
                      <a:pt x="4478519" y="2030399"/>
                    </a:lnTo>
                    <a:lnTo>
                      <a:pt x="0" y="2030399"/>
                    </a:lnTo>
                    <a:close/>
                  </a:path>
                </a:pathLst>
              </a:custGeom>
              <a:solidFill>
                <a:srgbClr val="FFFFFF"/>
              </a:solidFill>
              <a:ln w="38100" cap="sq">
                <a:solidFill>
                  <a:srgbClr val="182156"/>
                </a:solidFill>
                <a:prstDash val="solid"/>
                <a:miter/>
              </a:ln>
            </p:spPr>
            <p:txBody>
              <a:bodyPr/>
              <a:lstStyle/>
              <a:p>
                <a:endParaRPr lang="en-GB"/>
              </a:p>
            </p:txBody>
          </p:sp>
          <p:sp>
            <p:nvSpPr>
              <p:cNvPr id="5" name="TextBox 5">
                <a:extLst>
                  <a:ext uri="{FF2B5EF4-FFF2-40B4-BE49-F238E27FC236}">
                    <a16:creationId xmlns:a16="http://schemas.microsoft.com/office/drawing/2014/main" id="{AD1A8425-4B91-2C24-8F21-3DF96E364F8E}"/>
                  </a:ext>
                </a:extLst>
              </p:cNvPr>
              <p:cNvSpPr txBox="1"/>
              <p:nvPr/>
            </p:nvSpPr>
            <p:spPr>
              <a:xfrm>
                <a:off x="0" y="-38100"/>
                <a:ext cx="4478519" cy="2068499"/>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F70E410A-D85E-AF51-C12B-23D60732C45C}"/>
                </a:ext>
              </a:extLst>
            </p:cNvPr>
            <p:cNvGrpSpPr/>
            <p:nvPr/>
          </p:nvGrpSpPr>
          <p:grpSpPr>
            <a:xfrm>
              <a:off x="247279" y="177438"/>
              <a:ext cx="22177945" cy="9924017"/>
              <a:chOff x="0" y="0"/>
              <a:chExt cx="4380829" cy="1960300"/>
            </a:xfrm>
          </p:grpSpPr>
          <p:sp>
            <p:nvSpPr>
              <p:cNvPr id="7" name="Freeform 7">
                <a:extLst>
                  <a:ext uri="{FF2B5EF4-FFF2-40B4-BE49-F238E27FC236}">
                    <a16:creationId xmlns:a16="http://schemas.microsoft.com/office/drawing/2014/main" id="{99BA7252-C0B1-ADE8-9D38-6A1663D1CE71}"/>
                  </a:ext>
                </a:extLst>
              </p:cNvPr>
              <p:cNvSpPr/>
              <p:nvPr/>
            </p:nvSpPr>
            <p:spPr>
              <a:xfrm>
                <a:off x="0" y="0"/>
                <a:ext cx="4380829" cy="1960300"/>
              </a:xfrm>
              <a:custGeom>
                <a:avLst/>
                <a:gdLst/>
                <a:ahLst/>
                <a:cxnLst/>
                <a:rect l="l" t="t" r="r" b="b"/>
                <a:pathLst>
                  <a:path w="4380829" h="1960300">
                    <a:moveTo>
                      <a:pt x="0" y="0"/>
                    </a:moveTo>
                    <a:lnTo>
                      <a:pt x="4380829" y="0"/>
                    </a:lnTo>
                    <a:lnTo>
                      <a:pt x="4380829" y="1960300"/>
                    </a:lnTo>
                    <a:lnTo>
                      <a:pt x="0" y="1960300"/>
                    </a:lnTo>
                    <a:close/>
                  </a:path>
                </a:pathLst>
              </a:custGeom>
              <a:solidFill>
                <a:srgbClr val="FFFFFF"/>
              </a:solidFill>
              <a:ln w="38100" cap="sq">
                <a:solidFill>
                  <a:srgbClr val="182156"/>
                </a:solidFill>
                <a:prstDash val="lgDash"/>
                <a:miter/>
              </a:ln>
            </p:spPr>
            <p:txBody>
              <a:bodyPr/>
              <a:lstStyle/>
              <a:p>
                <a:endParaRPr lang="en-GB" dirty="0"/>
              </a:p>
            </p:txBody>
          </p:sp>
          <p:sp>
            <p:nvSpPr>
              <p:cNvPr id="8" name="TextBox 8">
                <a:extLst>
                  <a:ext uri="{FF2B5EF4-FFF2-40B4-BE49-F238E27FC236}">
                    <a16:creationId xmlns:a16="http://schemas.microsoft.com/office/drawing/2014/main" id="{7CBDADF6-98FD-3C2D-536E-A2731C607ABE}"/>
                  </a:ext>
                </a:extLst>
              </p:cNvPr>
              <p:cNvSpPr txBox="1"/>
              <p:nvPr/>
            </p:nvSpPr>
            <p:spPr>
              <a:xfrm>
                <a:off x="0" y="-38100"/>
                <a:ext cx="4380829" cy="1998400"/>
              </a:xfrm>
              <a:prstGeom prst="rect">
                <a:avLst/>
              </a:prstGeom>
            </p:spPr>
            <p:txBody>
              <a:bodyPr lIns="50800" tIns="50800" rIns="50800" bIns="50800" rtlCol="0" anchor="ctr"/>
              <a:lstStyle/>
              <a:p>
                <a:pPr algn="ctr">
                  <a:lnSpc>
                    <a:spcPts val="2659"/>
                  </a:lnSpc>
                </a:pPr>
                <a:endParaRPr/>
              </a:p>
            </p:txBody>
          </p:sp>
        </p:grpSp>
      </p:grpSp>
      <p:sp>
        <p:nvSpPr>
          <p:cNvPr id="9" name="TextBox 9">
            <a:extLst>
              <a:ext uri="{FF2B5EF4-FFF2-40B4-BE49-F238E27FC236}">
                <a16:creationId xmlns:a16="http://schemas.microsoft.com/office/drawing/2014/main" id="{C192CE3B-DC47-0AD7-171D-9836E12288A2}"/>
              </a:ext>
            </a:extLst>
          </p:cNvPr>
          <p:cNvSpPr txBox="1"/>
          <p:nvPr/>
        </p:nvSpPr>
        <p:spPr>
          <a:xfrm>
            <a:off x="1197906" y="717744"/>
            <a:ext cx="9927524" cy="1200150"/>
          </a:xfrm>
          <a:prstGeom prst="rect">
            <a:avLst/>
          </a:prstGeom>
        </p:spPr>
        <p:txBody>
          <a:bodyPr lIns="0" tIns="0" rIns="0" bIns="0" rtlCol="0" anchor="t">
            <a:spAutoFit/>
          </a:bodyPr>
          <a:lstStyle/>
          <a:p>
            <a:pPr algn="l">
              <a:lnSpc>
                <a:spcPts val="8850"/>
              </a:lnSpc>
            </a:pPr>
            <a:r>
              <a:rPr lang="en-US" sz="7500" b="1" spc="420">
                <a:solidFill>
                  <a:srgbClr val="182156"/>
                </a:solidFill>
                <a:latin typeface="Poppins Bold"/>
                <a:ea typeface="Poppins Bold"/>
                <a:cs typeface="Poppins Bold"/>
                <a:sym typeface="Poppins Bold"/>
              </a:rPr>
              <a:t>OPPORTUNITIES</a:t>
            </a:r>
          </a:p>
        </p:txBody>
      </p:sp>
      <p:sp>
        <p:nvSpPr>
          <p:cNvPr id="10" name="TextBox 10">
            <a:extLst>
              <a:ext uri="{FF2B5EF4-FFF2-40B4-BE49-F238E27FC236}">
                <a16:creationId xmlns:a16="http://schemas.microsoft.com/office/drawing/2014/main" id="{A18AF724-6B8D-0EE4-D8B1-7E896DCD7D3D}"/>
              </a:ext>
            </a:extLst>
          </p:cNvPr>
          <p:cNvSpPr txBox="1"/>
          <p:nvPr/>
        </p:nvSpPr>
        <p:spPr>
          <a:xfrm>
            <a:off x="1197906" y="2060806"/>
            <a:ext cx="12148467" cy="800100"/>
          </a:xfrm>
          <a:prstGeom prst="rect">
            <a:avLst/>
          </a:prstGeom>
        </p:spPr>
        <p:txBody>
          <a:bodyPr lIns="0" tIns="0" rIns="0" bIns="0" rtlCol="0" anchor="t">
            <a:spAutoFit/>
          </a:bodyPr>
          <a:lstStyle/>
          <a:p>
            <a:pPr algn="l">
              <a:lnSpc>
                <a:spcPts val="6299"/>
              </a:lnSpc>
            </a:pPr>
            <a:r>
              <a:rPr lang="en-US" sz="4499" b="1">
                <a:solidFill>
                  <a:srgbClr val="182156"/>
                </a:solidFill>
                <a:latin typeface="Poppins Bold"/>
                <a:ea typeface="Poppins Bold"/>
                <a:cs typeface="Poppins Bold"/>
                <a:sym typeface="Poppins Bold"/>
              </a:rPr>
              <a:t>WHAT ELSE CAN I DO?</a:t>
            </a:r>
          </a:p>
        </p:txBody>
      </p:sp>
      <p:grpSp>
        <p:nvGrpSpPr>
          <p:cNvPr id="11" name="Group 11">
            <a:extLst>
              <a:ext uri="{FF2B5EF4-FFF2-40B4-BE49-F238E27FC236}">
                <a16:creationId xmlns:a16="http://schemas.microsoft.com/office/drawing/2014/main" id="{43CD0DFB-E1B8-02AB-9D82-273BEF6518E6}"/>
              </a:ext>
            </a:extLst>
          </p:cNvPr>
          <p:cNvGrpSpPr/>
          <p:nvPr/>
        </p:nvGrpSpPr>
        <p:grpSpPr>
          <a:xfrm>
            <a:off x="12933504" y="774894"/>
            <a:ext cx="4328656" cy="1353101"/>
            <a:chOff x="0" y="0"/>
            <a:chExt cx="5771541" cy="1804135"/>
          </a:xfrm>
        </p:grpSpPr>
        <p:sp>
          <p:nvSpPr>
            <p:cNvPr id="12" name="TextBox 12">
              <a:extLst>
                <a:ext uri="{FF2B5EF4-FFF2-40B4-BE49-F238E27FC236}">
                  <a16:creationId xmlns:a16="http://schemas.microsoft.com/office/drawing/2014/main" id="{4CA646DA-8A54-1AE1-1307-5A0930ED1204}"/>
                </a:ext>
              </a:extLst>
            </p:cNvPr>
            <p:cNvSpPr txBox="1"/>
            <p:nvPr/>
          </p:nvSpPr>
          <p:spPr>
            <a:xfrm rot="-240000">
              <a:off x="727795" y="877548"/>
              <a:ext cx="3293165" cy="812717"/>
            </a:xfrm>
            <a:prstGeom prst="rect">
              <a:avLst/>
            </a:prstGeom>
          </p:spPr>
          <p:txBody>
            <a:bodyPr lIns="0" tIns="0" rIns="0" bIns="0" rtlCol="0" anchor="t">
              <a:spAutoFit/>
            </a:bodyPr>
            <a:lstStyle/>
            <a:p>
              <a:pPr algn="ctr">
                <a:lnSpc>
                  <a:spcPts val="5149"/>
                </a:lnSpc>
              </a:pPr>
              <a:r>
                <a:rPr lang="en-US" sz="3678">
                  <a:solidFill>
                    <a:srgbClr val="182156"/>
                  </a:solidFill>
                  <a:latin typeface="Mr Dafoe"/>
                  <a:ea typeface="Mr Dafoe"/>
                  <a:cs typeface="Mr Dafoe"/>
                  <a:sym typeface="Mr Dafoe"/>
                </a:rPr>
                <a:t>2025</a:t>
              </a:r>
            </a:p>
          </p:txBody>
        </p:sp>
        <p:sp>
          <p:nvSpPr>
            <p:cNvPr id="13" name="Freeform 13">
              <a:extLst>
                <a:ext uri="{FF2B5EF4-FFF2-40B4-BE49-F238E27FC236}">
                  <a16:creationId xmlns:a16="http://schemas.microsoft.com/office/drawing/2014/main" id="{1F1E11D0-A4AA-BB77-18B7-A6BE2C9D16A2}"/>
                </a:ext>
              </a:extLst>
            </p:cNvPr>
            <p:cNvSpPr/>
            <p:nvPr/>
          </p:nvSpPr>
          <p:spPr>
            <a:xfrm>
              <a:off x="898841" y="70575"/>
              <a:ext cx="739736" cy="908158"/>
            </a:xfrm>
            <a:custGeom>
              <a:avLst/>
              <a:gdLst/>
              <a:ahLst/>
              <a:cxnLst/>
              <a:rect l="l" t="t" r="r" b="b"/>
              <a:pathLst>
                <a:path w="739736" h="908158">
                  <a:moveTo>
                    <a:pt x="0" y="0"/>
                  </a:moveTo>
                  <a:lnTo>
                    <a:pt x="739736" y="0"/>
                  </a:lnTo>
                  <a:lnTo>
                    <a:pt x="739736" y="908158"/>
                  </a:lnTo>
                  <a:lnTo>
                    <a:pt x="0" y="90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a:extLst>
                <a:ext uri="{FF2B5EF4-FFF2-40B4-BE49-F238E27FC236}">
                  <a16:creationId xmlns:a16="http://schemas.microsoft.com/office/drawing/2014/main" id="{0897DF53-C505-FE46-1260-3F88E2F4FAEF}"/>
                </a:ext>
              </a:extLst>
            </p:cNvPr>
            <p:cNvSpPr/>
            <p:nvPr/>
          </p:nvSpPr>
          <p:spPr>
            <a:xfrm>
              <a:off x="1701534" y="0"/>
              <a:ext cx="1013822" cy="836864"/>
            </a:xfrm>
            <a:custGeom>
              <a:avLst/>
              <a:gdLst/>
              <a:ahLst/>
              <a:cxnLst/>
              <a:rect l="l" t="t" r="r" b="b"/>
              <a:pathLst>
                <a:path w="1013822" h="836864">
                  <a:moveTo>
                    <a:pt x="0" y="0"/>
                  </a:moveTo>
                  <a:lnTo>
                    <a:pt x="1013822" y="0"/>
                  </a:lnTo>
                  <a:lnTo>
                    <a:pt x="1013822" y="836864"/>
                  </a:lnTo>
                  <a:lnTo>
                    <a:pt x="0" y="836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Freeform 15">
              <a:extLst>
                <a:ext uri="{FF2B5EF4-FFF2-40B4-BE49-F238E27FC236}">
                  <a16:creationId xmlns:a16="http://schemas.microsoft.com/office/drawing/2014/main" id="{5B5DC3D8-404F-C096-65FB-4C9A4A24B599}"/>
                </a:ext>
              </a:extLst>
            </p:cNvPr>
            <p:cNvSpPr/>
            <p:nvPr/>
          </p:nvSpPr>
          <p:spPr>
            <a:xfrm>
              <a:off x="2778313" y="70575"/>
              <a:ext cx="951477" cy="1002514"/>
            </a:xfrm>
            <a:custGeom>
              <a:avLst/>
              <a:gdLst/>
              <a:ahLst/>
              <a:cxnLst/>
              <a:rect l="l" t="t" r="r" b="b"/>
              <a:pathLst>
                <a:path w="951477" h="1002514">
                  <a:moveTo>
                    <a:pt x="0" y="0"/>
                  </a:moveTo>
                  <a:lnTo>
                    <a:pt x="951477" y="0"/>
                  </a:lnTo>
                  <a:lnTo>
                    <a:pt x="951477" y="1002514"/>
                  </a:lnTo>
                  <a:lnTo>
                    <a:pt x="0" y="10025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a:extLst>
                <a:ext uri="{FF2B5EF4-FFF2-40B4-BE49-F238E27FC236}">
                  <a16:creationId xmlns:a16="http://schemas.microsoft.com/office/drawing/2014/main" id="{CD4DA1A7-05E2-53E6-C104-AE9E154D9882}"/>
                </a:ext>
              </a:extLst>
            </p:cNvPr>
            <p:cNvSpPr/>
            <p:nvPr/>
          </p:nvSpPr>
          <p:spPr>
            <a:xfrm>
              <a:off x="3792746"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Freeform 17">
              <a:extLst>
                <a:ext uri="{FF2B5EF4-FFF2-40B4-BE49-F238E27FC236}">
                  <a16:creationId xmlns:a16="http://schemas.microsoft.com/office/drawing/2014/main" id="{3B8ACE49-9C47-74FB-56C6-7B99A08DE9DE}"/>
                </a:ext>
              </a:extLst>
            </p:cNvPr>
            <p:cNvSpPr/>
            <p:nvPr/>
          </p:nvSpPr>
          <p:spPr>
            <a:xfrm>
              <a:off x="4692567" y="0"/>
              <a:ext cx="1078975" cy="1073089"/>
            </a:xfrm>
            <a:custGeom>
              <a:avLst/>
              <a:gdLst/>
              <a:ahLst/>
              <a:cxnLst/>
              <a:rect l="l" t="t" r="r" b="b"/>
              <a:pathLst>
                <a:path w="1078975" h="1073089">
                  <a:moveTo>
                    <a:pt x="0" y="0"/>
                  </a:moveTo>
                  <a:lnTo>
                    <a:pt x="1078974" y="0"/>
                  </a:lnTo>
                  <a:lnTo>
                    <a:pt x="1078974" y="1073089"/>
                  </a:lnTo>
                  <a:lnTo>
                    <a:pt x="0" y="1073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a:extLst>
                <a:ext uri="{FF2B5EF4-FFF2-40B4-BE49-F238E27FC236}">
                  <a16:creationId xmlns:a16="http://schemas.microsoft.com/office/drawing/2014/main" id="{756A2C5F-4FAB-0706-D35F-B668B48715B2}"/>
                </a:ext>
              </a:extLst>
            </p:cNvPr>
            <p:cNvSpPr/>
            <p:nvPr/>
          </p:nvSpPr>
          <p:spPr>
            <a:xfrm>
              <a:off x="0"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9" name="TextBox 19">
              <a:extLst>
                <a:ext uri="{FF2B5EF4-FFF2-40B4-BE49-F238E27FC236}">
                  <a16:creationId xmlns:a16="http://schemas.microsoft.com/office/drawing/2014/main" id="{D09A91B5-BD97-B52C-41A7-DBF5D90BD4BE}"/>
                </a:ext>
              </a:extLst>
            </p:cNvPr>
            <p:cNvSpPr txBox="1"/>
            <p:nvPr/>
          </p:nvSpPr>
          <p:spPr>
            <a:xfrm>
              <a:off x="2884183" y="490877"/>
              <a:ext cx="739736" cy="561110"/>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0" name="TextBox 20">
              <a:extLst>
                <a:ext uri="{FF2B5EF4-FFF2-40B4-BE49-F238E27FC236}">
                  <a16:creationId xmlns:a16="http://schemas.microsoft.com/office/drawing/2014/main" id="{A70D5BB1-A6BF-91C4-305D-D4A6E4FA0FF5}"/>
                </a:ext>
              </a:extLst>
            </p:cNvPr>
            <p:cNvSpPr txBox="1"/>
            <p:nvPr/>
          </p:nvSpPr>
          <p:spPr>
            <a:xfrm>
              <a:off x="898841" y="470857"/>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G</a:t>
              </a:r>
            </a:p>
          </p:txBody>
        </p:sp>
        <p:sp>
          <p:nvSpPr>
            <p:cNvPr id="21" name="TextBox 21">
              <a:extLst>
                <a:ext uri="{FF2B5EF4-FFF2-40B4-BE49-F238E27FC236}">
                  <a16:creationId xmlns:a16="http://schemas.microsoft.com/office/drawing/2014/main" id="{DF9285DC-48C7-A901-AADC-A04E16A82B62}"/>
                </a:ext>
              </a:extLst>
            </p:cNvPr>
            <p:cNvSpPr txBox="1"/>
            <p:nvPr/>
          </p:nvSpPr>
          <p:spPr>
            <a:xfrm>
              <a:off x="48564"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2" name="TextBox 22">
              <a:extLst>
                <a:ext uri="{FF2B5EF4-FFF2-40B4-BE49-F238E27FC236}">
                  <a16:creationId xmlns:a16="http://schemas.microsoft.com/office/drawing/2014/main" id="{EEE561E6-CC34-2A11-3744-18CCD1AB8DEA}"/>
                </a:ext>
              </a:extLst>
            </p:cNvPr>
            <p:cNvSpPr txBox="1"/>
            <p:nvPr/>
          </p:nvSpPr>
          <p:spPr>
            <a:xfrm>
              <a:off x="1838577" y="331250"/>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N</a:t>
              </a:r>
            </a:p>
          </p:txBody>
        </p:sp>
        <p:sp>
          <p:nvSpPr>
            <p:cNvPr id="23" name="TextBox 23">
              <a:extLst>
                <a:ext uri="{FF2B5EF4-FFF2-40B4-BE49-F238E27FC236}">
                  <a16:creationId xmlns:a16="http://schemas.microsoft.com/office/drawing/2014/main" id="{0843CBFF-426C-F0AB-CD8A-421A62AA9B12}"/>
                </a:ext>
              </a:extLst>
            </p:cNvPr>
            <p:cNvSpPr txBox="1"/>
            <p:nvPr/>
          </p:nvSpPr>
          <p:spPr>
            <a:xfrm>
              <a:off x="3841310"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T</a:t>
              </a:r>
            </a:p>
          </p:txBody>
        </p:sp>
        <p:sp>
          <p:nvSpPr>
            <p:cNvPr id="24" name="TextBox 24">
              <a:extLst>
                <a:ext uri="{FF2B5EF4-FFF2-40B4-BE49-F238E27FC236}">
                  <a16:creationId xmlns:a16="http://schemas.microsoft.com/office/drawing/2014/main" id="{21AB5F73-5C58-0208-AF77-F3A799FF91D2}"/>
                </a:ext>
              </a:extLst>
            </p:cNvPr>
            <p:cNvSpPr txBox="1"/>
            <p:nvPr/>
          </p:nvSpPr>
          <p:spPr>
            <a:xfrm>
              <a:off x="4862186" y="464183"/>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E</a:t>
              </a:r>
            </a:p>
          </p:txBody>
        </p:sp>
      </p:grpSp>
      <p:sp>
        <p:nvSpPr>
          <p:cNvPr id="25" name="Freeform 25">
            <a:extLst>
              <a:ext uri="{FF2B5EF4-FFF2-40B4-BE49-F238E27FC236}">
                <a16:creationId xmlns:a16="http://schemas.microsoft.com/office/drawing/2014/main" id="{A83BA570-DF9D-B3B7-CFAD-4FDE829B25FC}"/>
              </a:ext>
            </a:extLst>
          </p:cNvPr>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26" name="Group 26">
            <a:extLst>
              <a:ext uri="{FF2B5EF4-FFF2-40B4-BE49-F238E27FC236}">
                <a16:creationId xmlns:a16="http://schemas.microsoft.com/office/drawing/2014/main" id="{41687BDD-FC77-7DB5-0DEB-DA4FAB7C9990}"/>
              </a:ext>
            </a:extLst>
          </p:cNvPr>
          <p:cNvGrpSpPr/>
          <p:nvPr/>
        </p:nvGrpSpPr>
        <p:grpSpPr>
          <a:xfrm>
            <a:off x="216887" y="8386573"/>
            <a:ext cx="3307332" cy="1669566"/>
            <a:chOff x="0" y="0"/>
            <a:chExt cx="4409776" cy="2226088"/>
          </a:xfrm>
        </p:grpSpPr>
        <p:sp>
          <p:nvSpPr>
            <p:cNvPr id="27" name="Freeform 27">
              <a:extLst>
                <a:ext uri="{FF2B5EF4-FFF2-40B4-BE49-F238E27FC236}">
                  <a16:creationId xmlns:a16="http://schemas.microsoft.com/office/drawing/2014/main" id="{6806AB97-B2F7-CA55-F584-5C7215C86CF0}"/>
                </a:ext>
              </a:extLst>
            </p:cNvPr>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28" name="Freeform 28">
              <a:extLst>
                <a:ext uri="{FF2B5EF4-FFF2-40B4-BE49-F238E27FC236}">
                  <a16:creationId xmlns:a16="http://schemas.microsoft.com/office/drawing/2014/main" id="{2E5C7AB2-6A0A-060E-BA09-8BB45E61D6FF}"/>
                </a:ext>
              </a:extLst>
            </p:cNvPr>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9" name="AutoShape 29">
            <a:extLst>
              <a:ext uri="{FF2B5EF4-FFF2-40B4-BE49-F238E27FC236}">
                <a16:creationId xmlns:a16="http://schemas.microsoft.com/office/drawing/2014/main" id="{6BC4811B-2C2A-0A84-8427-FAD39B8AA6A6}"/>
              </a:ext>
            </a:extLst>
          </p:cNvPr>
          <p:cNvSpPr/>
          <p:nvPr/>
        </p:nvSpPr>
        <p:spPr>
          <a:xfrm>
            <a:off x="1197906" y="2937107"/>
            <a:ext cx="15703273" cy="0"/>
          </a:xfrm>
          <a:prstGeom prst="line">
            <a:avLst/>
          </a:prstGeom>
          <a:ln w="38100" cap="flat">
            <a:solidFill>
              <a:srgbClr val="182156"/>
            </a:solidFill>
            <a:prstDash val="lgDash"/>
            <a:headEnd type="none" w="sm" len="sm"/>
            <a:tailEnd type="none" w="sm" len="sm"/>
          </a:ln>
        </p:spPr>
        <p:txBody>
          <a:bodyPr/>
          <a:lstStyle/>
          <a:p>
            <a:endParaRPr lang="en-GB"/>
          </a:p>
        </p:txBody>
      </p:sp>
      <p:sp>
        <p:nvSpPr>
          <p:cNvPr id="30" name="TextBox 30">
            <a:extLst>
              <a:ext uri="{FF2B5EF4-FFF2-40B4-BE49-F238E27FC236}">
                <a16:creationId xmlns:a16="http://schemas.microsoft.com/office/drawing/2014/main" id="{6CA1D20D-C44B-B9EE-F135-8866555A1A4A}"/>
              </a:ext>
            </a:extLst>
          </p:cNvPr>
          <p:cNvSpPr txBox="1"/>
          <p:nvPr/>
        </p:nvSpPr>
        <p:spPr>
          <a:xfrm>
            <a:off x="1819084" y="4257975"/>
            <a:ext cx="14809320" cy="445571"/>
          </a:xfrm>
          <a:prstGeom prst="rect">
            <a:avLst/>
          </a:prstGeom>
        </p:spPr>
        <p:txBody>
          <a:bodyPr lIns="0" tIns="0" rIns="0" bIns="0" rtlCol="0" anchor="t">
            <a:spAutoFit/>
          </a:bodyPr>
          <a:lstStyle/>
          <a:p>
            <a:pPr algn="l">
              <a:lnSpc>
                <a:spcPts val="3749"/>
              </a:lnSpc>
            </a:pPr>
            <a:r>
              <a:rPr lang="en-US" sz="2499" dirty="0">
                <a:solidFill>
                  <a:srgbClr val="182156"/>
                </a:solidFill>
                <a:latin typeface="Poppins"/>
                <a:ea typeface="Poppins"/>
                <a:cs typeface="Poppins"/>
                <a:sym typeface="Poppins"/>
              </a:rPr>
              <a:t>Duke of Edinburgh’s Award – Rachael – rachaeld@ggmw.org.uk</a:t>
            </a:r>
          </a:p>
        </p:txBody>
      </p:sp>
      <p:sp>
        <p:nvSpPr>
          <p:cNvPr id="31" name="Freeform 31">
            <a:extLst>
              <a:ext uri="{FF2B5EF4-FFF2-40B4-BE49-F238E27FC236}">
                <a16:creationId xmlns:a16="http://schemas.microsoft.com/office/drawing/2014/main" id="{2457F065-1CBB-267A-E138-539A25CEC5D8}"/>
              </a:ext>
            </a:extLst>
          </p:cNvPr>
          <p:cNvSpPr/>
          <p:nvPr/>
        </p:nvSpPr>
        <p:spPr>
          <a:xfrm>
            <a:off x="1197906" y="4337311"/>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2" name="TextBox 32">
            <a:extLst>
              <a:ext uri="{FF2B5EF4-FFF2-40B4-BE49-F238E27FC236}">
                <a16:creationId xmlns:a16="http://schemas.microsoft.com/office/drawing/2014/main" id="{5B73BB81-E4C0-90A9-F9A2-B81A20A25ED6}"/>
              </a:ext>
            </a:extLst>
          </p:cNvPr>
          <p:cNvSpPr txBox="1"/>
          <p:nvPr/>
        </p:nvSpPr>
        <p:spPr>
          <a:xfrm>
            <a:off x="1819084" y="4861303"/>
            <a:ext cx="14809320" cy="445571"/>
          </a:xfrm>
          <a:prstGeom prst="rect">
            <a:avLst/>
          </a:prstGeom>
        </p:spPr>
        <p:txBody>
          <a:bodyPr lIns="0" tIns="0" rIns="0" bIns="0" rtlCol="0" anchor="t">
            <a:spAutoFit/>
          </a:bodyPr>
          <a:lstStyle/>
          <a:p>
            <a:pPr algn="l">
              <a:lnSpc>
                <a:spcPts val="3749"/>
              </a:lnSpc>
            </a:pPr>
            <a:r>
              <a:rPr lang="en-US" sz="2499" dirty="0">
                <a:solidFill>
                  <a:srgbClr val="182156"/>
                </a:solidFill>
                <a:latin typeface="Poppins"/>
                <a:ea typeface="Poppins"/>
                <a:cs typeface="Poppins"/>
                <a:sym typeface="Poppins"/>
              </a:rPr>
              <a:t>Queen’s Guide Award – Emily - queensguide@ggmw.org.uk </a:t>
            </a:r>
          </a:p>
        </p:txBody>
      </p:sp>
      <p:sp>
        <p:nvSpPr>
          <p:cNvPr id="33" name="Freeform 33">
            <a:extLst>
              <a:ext uri="{FF2B5EF4-FFF2-40B4-BE49-F238E27FC236}">
                <a16:creationId xmlns:a16="http://schemas.microsoft.com/office/drawing/2014/main" id="{EC5C1192-9CD6-F460-1AFB-2D70F638CC17}"/>
              </a:ext>
            </a:extLst>
          </p:cNvPr>
          <p:cNvSpPr/>
          <p:nvPr/>
        </p:nvSpPr>
        <p:spPr>
          <a:xfrm>
            <a:off x="1197906" y="4940639"/>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4" name="TextBox 34">
            <a:extLst>
              <a:ext uri="{FF2B5EF4-FFF2-40B4-BE49-F238E27FC236}">
                <a16:creationId xmlns:a16="http://schemas.microsoft.com/office/drawing/2014/main" id="{F6E0F04C-DE18-9F91-B37D-20E053BB03DD}"/>
              </a:ext>
            </a:extLst>
          </p:cNvPr>
          <p:cNvSpPr txBox="1"/>
          <p:nvPr/>
        </p:nvSpPr>
        <p:spPr>
          <a:xfrm>
            <a:off x="1819084" y="3651744"/>
            <a:ext cx="14809320" cy="445571"/>
          </a:xfrm>
          <a:prstGeom prst="rect">
            <a:avLst/>
          </a:prstGeom>
        </p:spPr>
        <p:txBody>
          <a:bodyPr lIns="0" tIns="0" rIns="0" bIns="0" rtlCol="0" anchor="t">
            <a:spAutoFit/>
          </a:bodyPr>
          <a:lstStyle/>
          <a:p>
            <a:pPr algn="l">
              <a:lnSpc>
                <a:spcPts val="3749"/>
              </a:lnSpc>
            </a:pPr>
            <a:r>
              <a:rPr lang="en-US" sz="2499" dirty="0">
                <a:solidFill>
                  <a:srgbClr val="182156"/>
                </a:solidFill>
                <a:latin typeface="Poppins"/>
                <a:ea typeface="Poppins"/>
                <a:cs typeface="Poppins"/>
                <a:sym typeface="Poppins"/>
              </a:rPr>
              <a:t>Young Leader Advisor – Alice – youngleaders@ggmw.org.uk</a:t>
            </a:r>
            <a:endParaRPr lang="en-US" sz="2499" b="1" dirty="0">
              <a:solidFill>
                <a:srgbClr val="182156"/>
              </a:solidFill>
              <a:latin typeface="Poppins Bold"/>
              <a:ea typeface="Poppins Bold"/>
              <a:cs typeface="Poppins Bold"/>
              <a:sym typeface="Poppins Bold"/>
            </a:endParaRPr>
          </a:p>
        </p:txBody>
      </p:sp>
      <p:sp>
        <p:nvSpPr>
          <p:cNvPr id="35" name="Freeform 35">
            <a:extLst>
              <a:ext uri="{FF2B5EF4-FFF2-40B4-BE49-F238E27FC236}">
                <a16:creationId xmlns:a16="http://schemas.microsoft.com/office/drawing/2014/main" id="{E3738845-2697-A01B-93A1-F65C6AC93F19}"/>
              </a:ext>
            </a:extLst>
          </p:cNvPr>
          <p:cNvSpPr/>
          <p:nvPr/>
        </p:nvSpPr>
        <p:spPr>
          <a:xfrm>
            <a:off x="1197906" y="3731080"/>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6" name="TextBox 36">
            <a:extLst>
              <a:ext uri="{FF2B5EF4-FFF2-40B4-BE49-F238E27FC236}">
                <a16:creationId xmlns:a16="http://schemas.microsoft.com/office/drawing/2014/main" id="{4AC5273A-EF30-6C63-A82A-039CC995CB01}"/>
              </a:ext>
            </a:extLst>
          </p:cNvPr>
          <p:cNvSpPr txBox="1"/>
          <p:nvPr/>
        </p:nvSpPr>
        <p:spPr>
          <a:xfrm>
            <a:off x="1819084" y="5483681"/>
            <a:ext cx="14809320" cy="445571"/>
          </a:xfrm>
          <a:prstGeom prst="rect">
            <a:avLst/>
          </a:prstGeom>
        </p:spPr>
        <p:txBody>
          <a:bodyPr lIns="0" tIns="0" rIns="0" bIns="0" rtlCol="0" anchor="t">
            <a:spAutoFit/>
          </a:bodyPr>
          <a:lstStyle/>
          <a:p>
            <a:pPr algn="l">
              <a:lnSpc>
                <a:spcPts val="3749"/>
              </a:lnSpc>
            </a:pPr>
            <a:r>
              <a:rPr lang="en-US" sz="2499" dirty="0">
                <a:solidFill>
                  <a:srgbClr val="182156"/>
                </a:solidFill>
                <a:latin typeface="Poppins"/>
                <a:ea typeface="Poppins"/>
                <a:cs typeface="Poppins"/>
                <a:sym typeface="Poppins"/>
              </a:rPr>
              <a:t>Peer Education – Katie - peered@ggmw.org.uk  </a:t>
            </a:r>
          </a:p>
        </p:txBody>
      </p:sp>
      <p:sp>
        <p:nvSpPr>
          <p:cNvPr id="37" name="Freeform 37">
            <a:extLst>
              <a:ext uri="{FF2B5EF4-FFF2-40B4-BE49-F238E27FC236}">
                <a16:creationId xmlns:a16="http://schemas.microsoft.com/office/drawing/2014/main" id="{74C066BD-52DA-B2F8-041A-EFB48B1489BC}"/>
              </a:ext>
            </a:extLst>
          </p:cNvPr>
          <p:cNvSpPr/>
          <p:nvPr/>
        </p:nvSpPr>
        <p:spPr>
          <a:xfrm>
            <a:off x="1197906" y="5563017"/>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8" name="TextBox 38">
            <a:extLst>
              <a:ext uri="{FF2B5EF4-FFF2-40B4-BE49-F238E27FC236}">
                <a16:creationId xmlns:a16="http://schemas.microsoft.com/office/drawing/2014/main" id="{BC1D45C1-CF66-71BD-1790-B291AE0A643A}"/>
              </a:ext>
            </a:extLst>
          </p:cNvPr>
          <p:cNvSpPr txBox="1"/>
          <p:nvPr/>
        </p:nvSpPr>
        <p:spPr>
          <a:xfrm>
            <a:off x="1819084" y="6087009"/>
            <a:ext cx="14809320" cy="445571"/>
          </a:xfrm>
          <a:prstGeom prst="rect">
            <a:avLst/>
          </a:prstGeom>
        </p:spPr>
        <p:txBody>
          <a:bodyPr lIns="0" tIns="0" rIns="0" bIns="0" rtlCol="0" anchor="t">
            <a:spAutoFit/>
          </a:bodyPr>
          <a:lstStyle/>
          <a:p>
            <a:pPr algn="l">
              <a:lnSpc>
                <a:spcPts val="3749"/>
              </a:lnSpc>
            </a:pPr>
            <a:r>
              <a:rPr lang="en-US" sz="2499" dirty="0">
                <a:solidFill>
                  <a:srgbClr val="182156"/>
                </a:solidFill>
                <a:latin typeface="Poppins"/>
                <a:ea typeface="Poppins"/>
                <a:cs typeface="Poppins"/>
                <a:sym typeface="Poppins"/>
              </a:rPr>
              <a:t>Internationals – Daisy - international@ggmw.org.uk </a:t>
            </a:r>
            <a:endParaRPr lang="en-US" sz="2499" b="1" dirty="0">
              <a:solidFill>
                <a:srgbClr val="182156"/>
              </a:solidFill>
              <a:latin typeface="Poppins Bold"/>
              <a:ea typeface="Poppins Bold"/>
              <a:cs typeface="Poppins Bold"/>
              <a:sym typeface="Poppins Bold"/>
            </a:endParaRPr>
          </a:p>
        </p:txBody>
      </p:sp>
      <p:sp>
        <p:nvSpPr>
          <p:cNvPr id="39" name="Freeform 39">
            <a:extLst>
              <a:ext uri="{FF2B5EF4-FFF2-40B4-BE49-F238E27FC236}">
                <a16:creationId xmlns:a16="http://schemas.microsoft.com/office/drawing/2014/main" id="{32C68711-A43C-34C0-8848-5B6DB27AB4C9}"/>
              </a:ext>
            </a:extLst>
          </p:cNvPr>
          <p:cNvSpPr/>
          <p:nvPr/>
        </p:nvSpPr>
        <p:spPr>
          <a:xfrm>
            <a:off x="1197906" y="6166345"/>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4" name="TextBox 44">
            <a:extLst>
              <a:ext uri="{FF2B5EF4-FFF2-40B4-BE49-F238E27FC236}">
                <a16:creationId xmlns:a16="http://schemas.microsoft.com/office/drawing/2014/main" id="{9E3B9BEC-286E-C2F8-879E-022AF48CF4A3}"/>
              </a:ext>
            </a:extLst>
          </p:cNvPr>
          <p:cNvSpPr txBox="1"/>
          <p:nvPr/>
        </p:nvSpPr>
        <p:spPr>
          <a:xfrm>
            <a:off x="1197906" y="3127607"/>
            <a:ext cx="14809320" cy="445571"/>
          </a:xfrm>
          <a:prstGeom prst="rect">
            <a:avLst/>
          </a:prstGeom>
        </p:spPr>
        <p:txBody>
          <a:bodyPr lIns="0" tIns="0" rIns="0" bIns="0" rtlCol="0" anchor="t">
            <a:spAutoFit/>
          </a:bodyPr>
          <a:lstStyle/>
          <a:p>
            <a:pPr algn="l">
              <a:lnSpc>
                <a:spcPts val="3749"/>
              </a:lnSpc>
            </a:pPr>
            <a:r>
              <a:rPr lang="en-US" sz="2499" b="1" dirty="0">
                <a:solidFill>
                  <a:srgbClr val="182156"/>
                </a:solidFill>
                <a:latin typeface="Poppins"/>
                <a:ea typeface="Poppins"/>
                <a:cs typeface="Poppins"/>
                <a:sym typeface="Poppins"/>
              </a:rPr>
              <a:t>Key contacts - </a:t>
            </a:r>
          </a:p>
        </p:txBody>
      </p:sp>
      <p:sp>
        <p:nvSpPr>
          <p:cNvPr id="45" name="Freeform 38">
            <a:extLst>
              <a:ext uri="{FF2B5EF4-FFF2-40B4-BE49-F238E27FC236}">
                <a16:creationId xmlns:a16="http://schemas.microsoft.com/office/drawing/2014/main" id="{1BEE903C-FA64-68A2-3FFC-4E155EDD1C6F}"/>
              </a:ext>
            </a:extLst>
          </p:cNvPr>
          <p:cNvSpPr/>
          <p:nvPr/>
        </p:nvSpPr>
        <p:spPr>
          <a:xfrm rot="-1284240" flipH="1">
            <a:off x="10453936" y="4607943"/>
            <a:ext cx="7315200" cy="2239049"/>
          </a:xfrm>
          <a:custGeom>
            <a:avLst/>
            <a:gdLst/>
            <a:ahLst/>
            <a:cxnLst/>
            <a:rect l="l" t="t" r="r" b="b"/>
            <a:pathLst>
              <a:path w="7315200" h="2239049">
                <a:moveTo>
                  <a:pt x="7315200" y="0"/>
                </a:moveTo>
                <a:lnTo>
                  <a:pt x="0" y="0"/>
                </a:lnTo>
                <a:lnTo>
                  <a:pt x="0" y="2239049"/>
                </a:lnTo>
                <a:lnTo>
                  <a:pt x="7315200" y="2239049"/>
                </a:lnTo>
                <a:lnTo>
                  <a:pt x="731520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GB"/>
          </a:p>
        </p:txBody>
      </p:sp>
    </p:spTree>
    <p:extLst>
      <p:ext uri="{BB962C8B-B14F-4D97-AF65-F5344CB8AC3E}">
        <p14:creationId xmlns:p14="http://schemas.microsoft.com/office/powerpoint/2010/main" val="3808805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p:cNvGrpSpPr/>
        <p:nvPr/>
      </p:nvGrpSpPr>
      <p:grpSpPr>
        <a:xfrm>
          <a:off x="0" y="0"/>
          <a:ext cx="0" cy="0"/>
          <a:chOff x="0" y="0"/>
          <a:chExt cx="0" cy="0"/>
        </a:xfrm>
      </p:grpSpPr>
      <p:grpSp>
        <p:nvGrpSpPr>
          <p:cNvPr id="2" name="Group 2"/>
          <p:cNvGrpSpPr/>
          <p:nvPr/>
        </p:nvGrpSpPr>
        <p:grpSpPr>
          <a:xfrm>
            <a:off x="598824" y="377806"/>
            <a:ext cx="17004377" cy="7709170"/>
            <a:chOff x="0" y="0"/>
            <a:chExt cx="22672502" cy="10278893"/>
          </a:xfrm>
        </p:grpSpPr>
        <p:grpSp>
          <p:nvGrpSpPr>
            <p:cNvPr id="3" name="Group 3"/>
            <p:cNvGrpSpPr/>
            <p:nvPr/>
          </p:nvGrpSpPr>
          <p:grpSpPr>
            <a:xfrm>
              <a:off x="0" y="0"/>
              <a:ext cx="22672502" cy="10278893"/>
              <a:chOff x="0" y="0"/>
              <a:chExt cx="4478519" cy="2030399"/>
            </a:xfrm>
          </p:grpSpPr>
          <p:sp>
            <p:nvSpPr>
              <p:cNvPr id="4" name="Freeform 4"/>
              <p:cNvSpPr/>
              <p:nvPr/>
            </p:nvSpPr>
            <p:spPr>
              <a:xfrm>
                <a:off x="0" y="0"/>
                <a:ext cx="4478519" cy="2030399"/>
              </a:xfrm>
              <a:custGeom>
                <a:avLst/>
                <a:gdLst/>
                <a:ahLst/>
                <a:cxnLst/>
                <a:rect l="l" t="t" r="r" b="b"/>
                <a:pathLst>
                  <a:path w="4478519" h="2030399">
                    <a:moveTo>
                      <a:pt x="0" y="0"/>
                    </a:moveTo>
                    <a:lnTo>
                      <a:pt x="4478519" y="0"/>
                    </a:lnTo>
                    <a:lnTo>
                      <a:pt x="4478519" y="2030399"/>
                    </a:lnTo>
                    <a:lnTo>
                      <a:pt x="0" y="2030399"/>
                    </a:lnTo>
                    <a:close/>
                  </a:path>
                </a:pathLst>
              </a:custGeom>
              <a:solidFill>
                <a:srgbClr val="FFFFFF"/>
              </a:solidFill>
              <a:ln w="38100" cap="sq">
                <a:solidFill>
                  <a:srgbClr val="182156"/>
                </a:solidFill>
                <a:prstDash val="solid"/>
                <a:miter/>
              </a:ln>
            </p:spPr>
            <p:txBody>
              <a:bodyPr/>
              <a:lstStyle/>
              <a:p>
                <a:endParaRPr lang="en-GB"/>
              </a:p>
            </p:txBody>
          </p:sp>
          <p:sp>
            <p:nvSpPr>
              <p:cNvPr id="5" name="TextBox 5"/>
              <p:cNvSpPr txBox="1"/>
              <p:nvPr/>
            </p:nvSpPr>
            <p:spPr>
              <a:xfrm>
                <a:off x="0" y="-38100"/>
                <a:ext cx="4478519" cy="206849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7279" y="177438"/>
              <a:ext cx="22177945" cy="9924017"/>
              <a:chOff x="0" y="0"/>
              <a:chExt cx="4380829" cy="1960300"/>
            </a:xfrm>
          </p:grpSpPr>
          <p:sp>
            <p:nvSpPr>
              <p:cNvPr id="7" name="Freeform 7"/>
              <p:cNvSpPr/>
              <p:nvPr/>
            </p:nvSpPr>
            <p:spPr>
              <a:xfrm>
                <a:off x="0" y="0"/>
                <a:ext cx="4380829" cy="1960300"/>
              </a:xfrm>
              <a:custGeom>
                <a:avLst/>
                <a:gdLst/>
                <a:ahLst/>
                <a:cxnLst/>
                <a:rect l="l" t="t" r="r" b="b"/>
                <a:pathLst>
                  <a:path w="4380829" h="1960300">
                    <a:moveTo>
                      <a:pt x="0" y="0"/>
                    </a:moveTo>
                    <a:lnTo>
                      <a:pt x="4380829" y="0"/>
                    </a:lnTo>
                    <a:lnTo>
                      <a:pt x="4380829" y="1960300"/>
                    </a:lnTo>
                    <a:lnTo>
                      <a:pt x="0" y="1960300"/>
                    </a:lnTo>
                    <a:close/>
                  </a:path>
                </a:pathLst>
              </a:custGeom>
              <a:solidFill>
                <a:srgbClr val="FFFFFF"/>
              </a:solidFill>
              <a:ln w="38100" cap="sq">
                <a:solidFill>
                  <a:srgbClr val="182156"/>
                </a:solidFill>
                <a:prstDash val="lgDash"/>
                <a:miter/>
              </a:ln>
            </p:spPr>
            <p:txBody>
              <a:bodyPr/>
              <a:lstStyle/>
              <a:p>
                <a:endParaRPr lang="en-GB"/>
              </a:p>
            </p:txBody>
          </p:sp>
          <p:sp>
            <p:nvSpPr>
              <p:cNvPr id="8" name="TextBox 8"/>
              <p:cNvSpPr txBox="1"/>
              <p:nvPr/>
            </p:nvSpPr>
            <p:spPr>
              <a:xfrm>
                <a:off x="0" y="-38100"/>
                <a:ext cx="4380829" cy="1998400"/>
              </a:xfrm>
              <a:prstGeom prst="rect">
                <a:avLst/>
              </a:prstGeom>
            </p:spPr>
            <p:txBody>
              <a:bodyPr lIns="50800" tIns="50800" rIns="50800" bIns="50800" rtlCol="0" anchor="ctr"/>
              <a:lstStyle/>
              <a:p>
                <a:pPr algn="ctr">
                  <a:lnSpc>
                    <a:spcPts val="2659"/>
                  </a:lnSpc>
                </a:pPr>
                <a:endParaRPr/>
              </a:p>
            </p:txBody>
          </p:sp>
        </p:grpSp>
      </p:grpSp>
      <p:sp>
        <p:nvSpPr>
          <p:cNvPr id="9" name="TextBox 9"/>
          <p:cNvSpPr txBox="1"/>
          <p:nvPr/>
        </p:nvSpPr>
        <p:spPr>
          <a:xfrm>
            <a:off x="1197906" y="717744"/>
            <a:ext cx="9927524" cy="1200150"/>
          </a:xfrm>
          <a:prstGeom prst="rect">
            <a:avLst/>
          </a:prstGeom>
        </p:spPr>
        <p:txBody>
          <a:bodyPr lIns="0" tIns="0" rIns="0" bIns="0" rtlCol="0" anchor="t">
            <a:spAutoFit/>
          </a:bodyPr>
          <a:lstStyle/>
          <a:p>
            <a:pPr algn="l">
              <a:lnSpc>
                <a:spcPts val="8850"/>
              </a:lnSpc>
            </a:pPr>
            <a:r>
              <a:rPr lang="en-US" sz="7500" b="1" spc="420">
                <a:solidFill>
                  <a:srgbClr val="182156"/>
                </a:solidFill>
                <a:latin typeface="Poppins Bold"/>
                <a:ea typeface="Poppins Bold"/>
                <a:cs typeface="Poppins Bold"/>
                <a:sym typeface="Poppins Bold"/>
              </a:rPr>
              <a:t>OPPORTUNITIES</a:t>
            </a:r>
          </a:p>
        </p:txBody>
      </p:sp>
      <p:sp>
        <p:nvSpPr>
          <p:cNvPr id="10" name="TextBox 10"/>
          <p:cNvSpPr txBox="1"/>
          <p:nvPr/>
        </p:nvSpPr>
        <p:spPr>
          <a:xfrm>
            <a:off x="1197906" y="2060806"/>
            <a:ext cx="12148467" cy="800100"/>
          </a:xfrm>
          <a:prstGeom prst="rect">
            <a:avLst/>
          </a:prstGeom>
        </p:spPr>
        <p:txBody>
          <a:bodyPr lIns="0" tIns="0" rIns="0" bIns="0" rtlCol="0" anchor="t">
            <a:spAutoFit/>
          </a:bodyPr>
          <a:lstStyle/>
          <a:p>
            <a:pPr algn="l">
              <a:lnSpc>
                <a:spcPts val="6299"/>
              </a:lnSpc>
            </a:pPr>
            <a:r>
              <a:rPr lang="en-US" sz="4499" b="1">
                <a:solidFill>
                  <a:srgbClr val="182156"/>
                </a:solidFill>
                <a:latin typeface="Poppins Bold"/>
                <a:ea typeface="Poppins Bold"/>
                <a:cs typeface="Poppins Bold"/>
                <a:sym typeface="Poppins Bold"/>
              </a:rPr>
              <a:t>PEER EDUCATION</a:t>
            </a:r>
          </a:p>
        </p:txBody>
      </p:sp>
      <p:grpSp>
        <p:nvGrpSpPr>
          <p:cNvPr id="11" name="Group 11"/>
          <p:cNvGrpSpPr/>
          <p:nvPr/>
        </p:nvGrpSpPr>
        <p:grpSpPr>
          <a:xfrm>
            <a:off x="12933504" y="774894"/>
            <a:ext cx="4328656" cy="1353101"/>
            <a:chOff x="0" y="0"/>
            <a:chExt cx="5771541" cy="1804135"/>
          </a:xfrm>
        </p:grpSpPr>
        <p:sp>
          <p:nvSpPr>
            <p:cNvPr id="12" name="TextBox 12"/>
            <p:cNvSpPr txBox="1"/>
            <p:nvPr/>
          </p:nvSpPr>
          <p:spPr>
            <a:xfrm rot="-240000">
              <a:off x="727795" y="877548"/>
              <a:ext cx="3293165" cy="812717"/>
            </a:xfrm>
            <a:prstGeom prst="rect">
              <a:avLst/>
            </a:prstGeom>
          </p:spPr>
          <p:txBody>
            <a:bodyPr lIns="0" tIns="0" rIns="0" bIns="0" rtlCol="0" anchor="t">
              <a:spAutoFit/>
            </a:bodyPr>
            <a:lstStyle/>
            <a:p>
              <a:pPr algn="ctr">
                <a:lnSpc>
                  <a:spcPts val="5149"/>
                </a:lnSpc>
              </a:pPr>
              <a:r>
                <a:rPr lang="en-US" sz="3678">
                  <a:solidFill>
                    <a:srgbClr val="182156"/>
                  </a:solidFill>
                  <a:latin typeface="Mr Dafoe"/>
                  <a:ea typeface="Mr Dafoe"/>
                  <a:cs typeface="Mr Dafoe"/>
                  <a:sym typeface="Mr Dafoe"/>
                </a:rPr>
                <a:t>2025</a:t>
              </a:r>
            </a:p>
          </p:txBody>
        </p:sp>
        <p:sp>
          <p:nvSpPr>
            <p:cNvPr id="13" name="Freeform 13"/>
            <p:cNvSpPr/>
            <p:nvPr/>
          </p:nvSpPr>
          <p:spPr>
            <a:xfrm>
              <a:off x="898841" y="70575"/>
              <a:ext cx="739736" cy="908158"/>
            </a:xfrm>
            <a:custGeom>
              <a:avLst/>
              <a:gdLst/>
              <a:ahLst/>
              <a:cxnLst/>
              <a:rect l="l" t="t" r="r" b="b"/>
              <a:pathLst>
                <a:path w="739736" h="908158">
                  <a:moveTo>
                    <a:pt x="0" y="0"/>
                  </a:moveTo>
                  <a:lnTo>
                    <a:pt x="739736" y="0"/>
                  </a:lnTo>
                  <a:lnTo>
                    <a:pt x="739736" y="908158"/>
                  </a:lnTo>
                  <a:lnTo>
                    <a:pt x="0" y="90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p:cNvSpPr/>
            <p:nvPr/>
          </p:nvSpPr>
          <p:spPr>
            <a:xfrm>
              <a:off x="1701534" y="0"/>
              <a:ext cx="1013822" cy="836864"/>
            </a:xfrm>
            <a:custGeom>
              <a:avLst/>
              <a:gdLst/>
              <a:ahLst/>
              <a:cxnLst/>
              <a:rect l="l" t="t" r="r" b="b"/>
              <a:pathLst>
                <a:path w="1013822" h="836864">
                  <a:moveTo>
                    <a:pt x="0" y="0"/>
                  </a:moveTo>
                  <a:lnTo>
                    <a:pt x="1013822" y="0"/>
                  </a:lnTo>
                  <a:lnTo>
                    <a:pt x="1013822" y="836864"/>
                  </a:lnTo>
                  <a:lnTo>
                    <a:pt x="0" y="836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Freeform 15"/>
            <p:cNvSpPr/>
            <p:nvPr/>
          </p:nvSpPr>
          <p:spPr>
            <a:xfrm>
              <a:off x="2778313" y="70575"/>
              <a:ext cx="951477" cy="1002514"/>
            </a:xfrm>
            <a:custGeom>
              <a:avLst/>
              <a:gdLst/>
              <a:ahLst/>
              <a:cxnLst/>
              <a:rect l="l" t="t" r="r" b="b"/>
              <a:pathLst>
                <a:path w="951477" h="1002514">
                  <a:moveTo>
                    <a:pt x="0" y="0"/>
                  </a:moveTo>
                  <a:lnTo>
                    <a:pt x="951477" y="0"/>
                  </a:lnTo>
                  <a:lnTo>
                    <a:pt x="951477" y="1002514"/>
                  </a:lnTo>
                  <a:lnTo>
                    <a:pt x="0" y="10025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p:cNvSpPr/>
            <p:nvPr/>
          </p:nvSpPr>
          <p:spPr>
            <a:xfrm>
              <a:off x="3792746"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Freeform 17"/>
            <p:cNvSpPr/>
            <p:nvPr/>
          </p:nvSpPr>
          <p:spPr>
            <a:xfrm>
              <a:off x="4692567" y="0"/>
              <a:ext cx="1078975" cy="1073089"/>
            </a:xfrm>
            <a:custGeom>
              <a:avLst/>
              <a:gdLst/>
              <a:ahLst/>
              <a:cxnLst/>
              <a:rect l="l" t="t" r="r" b="b"/>
              <a:pathLst>
                <a:path w="1078975" h="1073089">
                  <a:moveTo>
                    <a:pt x="0" y="0"/>
                  </a:moveTo>
                  <a:lnTo>
                    <a:pt x="1078974" y="0"/>
                  </a:lnTo>
                  <a:lnTo>
                    <a:pt x="1078974" y="1073089"/>
                  </a:lnTo>
                  <a:lnTo>
                    <a:pt x="0" y="1073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p:cNvSpPr/>
            <p:nvPr/>
          </p:nvSpPr>
          <p:spPr>
            <a:xfrm>
              <a:off x="0"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9" name="TextBox 19"/>
            <p:cNvSpPr txBox="1"/>
            <p:nvPr/>
          </p:nvSpPr>
          <p:spPr>
            <a:xfrm>
              <a:off x="2884183" y="490877"/>
              <a:ext cx="739736" cy="561110"/>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0" name="TextBox 20"/>
            <p:cNvSpPr txBox="1"/>
            <p:nvPr/>
          </p:nvSpPr>
          <p:spPr>
            <a:xfrm>
              <a:off x="898841" y="470857"/>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G</a:t>
              </a:r>
            </a:p>
          </p:txBody>
        </p:sp>
        <p:sp>
          <p:nvSpPr>
            <p:cNvPr id="21" name="TextBox 21"/>
            <p:cNvSpPr txBox="1"/>
            <p:nvPr/>
          </p:nvSpPr>
          <p:spPr>
            <a:xfrm>
              <a:off x="48564"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2" name="TextBox 22"/>
            <p:cNvSpPr txBox="1"/>
            <p:nvPr/>
          </p:nvSpPr>
          <p:spPr>
            <a:xfrm>
              <a:off x="1838577" y="331250"/>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N</a:t>
              </a:r>
            </a:p>
          </p:txBody>
        </p:sp>
        <p:sp>
          <p:nvSpPr>
            <p:cNvPr id="23" name="TextBox 23"/>
            <p:cNvSpPr txBox="1"/>
            <p:nvPr/>
          </p:nvSpPr>
          <p:spPr>
            <a:xfrm>
              <a:off x="3841310"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T</a:t>
              </a:r>
            </a:p>
          </p:txBody>
        </p:sp>
        <p:sp>
          <p:nvSpPr>
            <p:cNvPr id="24" name="TextBox 24"/>
            <p:cNvSpPr txBox="1"/>
            <p:nvPr/>
          </p:nvSpPr>
          <p:spPr>
            <a:xfrm>
              <a:off x="4862186" y="464183"/>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E</a:t>
              </a:r>
            </a:p>
          </p:txBody>
        </p:sp>
      </p:grpSp>
      <p:sp>
        <p:nvSpPr>
          <p:cNvPr id="25" name="Freeform 25"/>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26" name="Group 26"/>
          <p:cNvGrpSpPr/>
          <p:nvPr/>
        </p:nvGrpSpPr>
        <p:grpSpPr>
          <a:xfrm>
            <a:off x="216887" y="8386573"/>
            <a:ext cx="3307332" cy="1669566"/>
            <a:chOff x="0" y="0"/>
            <a:chExt cx="4409776" cy="2226088"/>
          </a:xfrm>
        </p:grpSpPr>
        <p:sp>
          <p:nvSpPr>
            <p:cNvPr id="27" name="Freeform 27"/>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28" name="Freeform 28"/>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9" name="AutoShape 29"/>
          <p:cNvSpPr/>
          <p:nvPr/>
        </p:nvSpPr>
        <p:spPr>
          <a:xfrm>
            <a:off x="1197906" y="2937107"/>
            <a:ext cx="15703273" cy="0"/>
          </a:xfrm>
          <a:prstGeom prst="line">
            <a:avLst/>
          </a:prstGeom>
          <a:ln w="38100" cap="flat">
            <a:solidFill>
              <a:srgbClr val="182156"/>
            </a:solidFill>
            <a:prstDash val="lgDash"/>
            <a:headEnd type="none" w="sm" len="sm"/>
            <a:tailEnd type="none" w="sm" len="sm"/>
          </a:ln>
        </p:spPr>
        <p:txBody>
          <a:bodyPr/>
          <a:lstStyle/>
          <a:p>
            <a:endParaRPr lang="en-GB"/>
          </a:p>
        </p:txBody>
      </p:sp>
      <p:sp>
        <p:nvSpPr>
          <p:cNvPr id="30" name="TextBox 30"/>
          <p:cNvSpPr txBox="1"/>
          <p:nvPr/>
        </p:nvSpPr>
        <p:spPr>
          <a:xfrm>
            <a:off x="1197906" y="4137140"/>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What is peer education?</a:t>
            </a:r>
          </a:p>
        </p:txBody>
      </p:sp>
      <p:sp>
        <p:nvSpPr>
          <p:cNvPr id="31" name="TextBox 31"/>
          <p:cNvSpPr txBox="1"/>
          <p:nvPr/>
        </p:nvSpPr>
        <p:spPr>
          <a:xfrm>
            <a:off x="1197906" y="3127607"/>
            <a:ext cx="15703273" cy="933450"/>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Peer educators are 14-25-year-olds who help Brownies, Guides and Rangers explore important topics.</a:t>
            </a:r>
          </a:p>
        </p:txBody>
      </p:sp>
      <p:sp>
        <p:nvSpPr>
          <p:cNvPr id="32" name="TextBox 32"/>
          <p:cNvSpPr txBox="1"/>
          <p:nvPr/>
        </p:nvSpPr>
        <p:spPr>
          <a:xfrm>
            <a:off x="1197906" y="4680065"/>
            <a:ext cx="15703273" cy="933450"/>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Peer educators run fun, safe and challenging sessions which we develop with expert partners. </a:t>
            </a:r>
          </a:p>
          <a:p>
            <a:pPr algn="l">
              <a:lnSpc>
                <a:spcPts val="3749"/>
              </a:lnSpc>
            </a:pPr>
            <a:r>
              <a:rPr lang="en-US" sz="2499">
                <a:solidFill>
                  <a:srgbClr val="182156"/>
                </a:solidFill>
                <a:latin typeface="Poppins"/>
                <a:ea typeface="Poppins"/>
                <a:cs typeface="Poppins"/>
                <a:sym typeface="Poppins"/>
              </a:rPr>
              <a:t>They can deliver sessions on: </a:t>
            </a:r>
          </a:p>
        </p:txBody>
      </p:sp>
      <p:sp>
        <p:nvSpPr>
          <p:cNvPr id="33" name="TextBox 33"/>
          <p:cNvSpPr txBox="1"/>
          <p:nvPr/>
        </p:nvSpPr>
        <p:spPr>
          <a:xfrm>
            <a:off x="1819084" y="5705630"/>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Think Resilient </a:t>
            </a:r>
            <a:r>
              <a:rPr lang="en-US" sz="2499">
                <a:solidFill>
                  <a:srgbClr val="182156"/>
                </a:solidFill>
                <a:latin typeface="Poppins"/>
                <a:ea typeface="Poppins"/>
                <a:cs typeface="Poppins"/>
                <a:sym typeface="Poppins"/>
              </a:rPr>
              <a:t>- gives girls  the tools to build their mental well-being. </a:t>
            </a:r>
          </a:p>
        </p:txBody>
      </p:sp>
      <p:sp>
        <p:nvSpPr>
          <p:cNvPr id="34" name="Freeform 34"/>
          <p:cNvSpPr/>
          <p:nvPr/>
        </p:nvSpPr>
        <p:spPr>
          <a:xfrm>
            <a:off x="1197906" y="5784966"/>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5" name="TextBox 35"/>
          <p:cNvSpPr txBox="1"/>
          <p:nvPr/>
        </p:nvSpPr>
        <p:spPr>
          <a:xfrm>
            <a:off x="1819084" y="6280383"/>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Breaking Free</a:t>
            </a:r>
            <a:r>
              <a:rPr lang="en-US" sz="2499">
                <a:solidFill>
                  <a:srgbClr val="182156"/>
                </a:solidFill>
                <a:latin typeface="Poppins"/>
                <a:ea typeface="Poppins"/>
                <a:cs typeface="Poppins"/>
                <a:sym typeface="Poppins"/>
              </a:rPr>
              <a:t> - gives girls the tools to challenge gender stereotypes. </a:t>
            </a:r>
          </a:p>
        </p:txBody>
      </p:sp>
      <p:sp>
        <p:nvSpPr>
          <p:cNvPr id="36" name="Freeform 36"/>
          <p:cNvSpPr/>
          <p:nvPr/>
        </p:nvSpPr>
        <p:spPr>
          <a:xfrm>
            <a:off x="1197906" y="6359719"/>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7" name="TextBox 37"/>
          <p:cNvSpPr txBox="1"/>
          <p:nvPr/>
        </p:nvSpPr>
        <p:spPr>
          <a:xfrm>
            <a:off x="1819084" y="6855136"/>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Safe The World</a:t>
            </a:r>
            <a:r>
              <a:rPr lang="en-US" sz="2499">
                <a:solidFill>
                  <a:srgbClr val="182156"/>
                </a:solidFill>
                <a:latin typeface="Poppins"/>
                <a:ea typeface="Poppins"/>
                <a:cs typeface="Poppins"/>
                <a:sym typeface="Poppins"/>
              </a:rPr>
              <a:t> - helps members make a stand for safety.</a:t>
            </a:r>
          </a:p>
        </p:txBody>
      </p:sp>
      <p:sp>
        <p:nvSpPr>
          <p:cNvPr id="38" name="Freeform 38"/>
          <p:cNvSpPr/>
          <p:nvPr/>
        </p:nvSpPr>
        <p:spPr>
          <a:xfrm>
            <a:off x="1197906" y="6934472"/>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p:cNvGrpSpPr/>
        <p:nvPr/>
      </p:nvGrpSpPr>
      <p:grpSpPr>
        <a:xfrm>
          <a:off x="0" y="0"/>
          <a:ext cx="0" cy="0"/>
          <a:chOff x="0" y="0"/>
          <a:chExt cx="0" cy="0"/>
        </a:xfrm>
      </p:grpSpPr>
      <p:grpSp>
        <p:nvGrpSpPr>
          <p:cNvPr id="2" name="Group 2"/>
          <p:cNvGrpSpPr/>
          <p:nvPr/>
        </p:nvGrpSpPr>
        <p:grpSpPr>
          <a:xfrm>
            <a:off x="598824" y="377806"/>
            <a:ext cx="17004377" cy="7709170"/>
            <a:chOff x="0" y="0"/>
            <a:chExt cx="22672502" cy="10278893"/>
          </a:xfrm>
        </p:grpSpPr>
        <p:grpSp>
          <p:nvGrpSpPr>
            <p:cNvPr id="3" name="Group 3"/>
            <p:cNvGrpSpPr/>
            <p:nvPr/>
          </p:nvGrpSpPr>
          <p:grpSpPr>
            <a:xfrm>
              <a:off x="0" y="0"/>
              <a:ext cx="22672502" cy="10278893"/>
              <a:chOff x="0" y="0"/>
              <a:chExt cx="4478519" cy="2030399"/>
            </a:xfrm>
          </p:grpSpPr>
          <p:sp>
            <p:nvSpPr>
              <p:cNvPr id="4" name="Freeform 4"/>
              <p:cNvSpPr/>
              <p:nvPr/>
            </p:nvSpPr>
            <p:spPr>
              <a:xfrm>
                <a:off x="0" y="0"/>
                <a:ext cx="4478519" cy="2030399"/>
              </a:xfrm>
              <a:custGeom>
                <a:avLst/>
                <a:gdLst/>
                <a:ahLst/>
                <a:cxnLst/>
                <a:rect l="l" t="t" r="r" b="b"/>
                <a:pathLst>
                  <a:path w="4478519" h="2030399">
                    <a:moveTo>
                      <a:pt x="0" y="0"/>
                    </a:moveTo>
                    <a:lnTo>
                      <a:pt x="4478519" y="0"/>
                    </a:lnTo>
                    <a:lnTo>
                      <a:pt x="4478519" y="2030399"/>
                    </a:lnTo>
                    <a:lnTo>
                      <a:pt x="0" y="2030399"/>
                    </a:lnTo>
                    <a:close/>
                  </a:path>
                </a:pathLst>
              </a:custGeom>
              <a:solidFill>
                <a:srgbClr val="FFFFFF"/>
              </a:solidFill>
              <a:ln w="38100" cap="sq">
                <a:solidFill>
                  <a:srgbClr val="182156"/>
                </a:solidFill>
                <a:prstDash val="solid"/>
                <a:miter/>
              </a:ln>
            </p:spPr>
            <p:txBody>
              <a:bodyPr/>
              <a:lstStyle/>
              <a:p>
                <a:endParaRPr lang="en-GB"/>
              </a:p>
            </p:txBody>
          </p:sp>
          <p:sp>
            <p:nvSpPr>
              <p:cNvPr id="5" name="TextBox 5"/>
              <p:cNvSpPr txBox="1"/>
              <p:nvPr/>
            </p:nvSpPr>
            <p:spPr>
              <a:xfrm>
                <a:off x="0" y="-38100"/>
                <a:ext cx="4478519" cy="206849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7279" y="177438"/>
              <a:ext cx="22177945" cy="9924017"/>
              <a:chOff x="0" y="0"/>
              <a:chExt cx="4380829" cy="1960300"/>
            </a:xfrm>
          </p:grpSpPr>
          <p:sp>
            <p:nvSpPr>
              <p:cNvPr id="7" name="Freeform 7"/>
              <p:cNvSpPr/>
              <p:nvPr/>
            </p:nvSpPr>
            <p:spPr>
              <a:xfrm>
                <a:off x="0" y="0"/>
                <a:ext cx="4380829" cy="1960300"/>
              </a:xfrm>
              <a:custGeom>
                <a:avLst/>
                <a:gdLst/>
                <a:ahLst/>
                <a:cxnLst/>
                <a:rect l="l" t="t" r="r" b="b"/>
                <a:pathLst>
                  <a:path w="4380829" h="1960300">
                    <a:moveTo>
                      <a:pt x="0" y="0"/>
                    </a:moveTo>
                    <a:lnTo>
                      <a:pt x="4380829" y="0"/>
                    </a:lnTo>
                    <a:lnTo>
                      <a:pt x="4380829" y="1960300"/>
                    </a:lnTo>
                    <a:lnTo>
                      <a:pt x="0" y="1960300"/>
                    </a:lnTo>
                    <a:close/>
                  </a:path>
                </a:pathLst>
              </a:custGeom>
              <a:solidFill>
                <a:srgbClr val="FFFFFF"/>
              </a:solidFill>
              <a:ln w="38100" cap="sq">
                <a:solidFill>
                  <a:srgbClr val="182156"/>
                </a:solidFill>
                <a:prstDash val="lgDash"/>
                <a:miter/>
              </a:ln>
            </p:spPr>
            <p:txBody>
              <a:bodyPr/>
              <a:lstStyle/>
              <a:p>
                <a:endParaRPr lang="en-GB"/>
              </a:p>
            </p:txBody>
          </p:sp>
          <p:sp>
            <p:nvSpPr>
              <p:cNvPr id="8" name="TextBox 8"/>
              <p:cNvSpPr txBox="1"/>
              <p:nvPr/>
            </p:nvSpPr>
            <p:spPr>
              <a:xfrm>
                <a:off x="0" y="-38100"/>
                <a:ext cx="4380829" cy="1998400"/>
              </a:xfrm>
              <a:prstGeom prst="rect">
                <a:avLst/>
              </a:prstGeom>
            </p:spPr>
            <p:txBody>
              <a:bodyPr lIns="50800" tIns="50800" rIns="50800" bIns="50800" rtlCol="0" anchor="ctr"/>
              <a:lstStyle/>
              <a:p>
                <a:pPr algn="ctr">
                  <a:lnSpc>
                    <a:spcPts val="2659"/>
                  </a:lnSpc>
                </a:pPr>
                <a:endParaRPr/>
              </a:p>
            </p:txBody>
          </p:sp>
        </p:grpSp>
      </p:grpSp>
      <p:sp>
        <p:nvSpPr>
          <p:cNvPr id="9" name="TextBox 9"/>
          <p:cNvSpPr txBox="1"/>
          <p:nvPr/>
        </p:nvSpPr>
        <p:spPr>
          <a:xfrm>
            <a:off x="1197906" y="717744"/>
            <a:ext cx="9927524" cy="1200150"/>
          </a:xfrm>
          <a:prstGeom prst="rect">
            <a:avLst/>
          </a:prstGeom>
        </p:spPr>
        <p:txBody>
          <a:bodyPr lIns="0" tIns="0" rIns="0" bIns="0" rtlCol="0" anchor="t">
            <a:spAutoFit/>
          </a:bodyPr>
          <a:lstStyle/>
          <a:p>
            <a:pPr algn="l">
              <a:lnSpc>
                <a:spcPts val="8850"/>
              </a:lnSpc>
            </a:pPr>
            <a:r>
              <a:rPr lang="en-US" sz="7500" b="1" spc="420">
                <a:solidFill>
                  <a:srgbClr val="182156"/>
                </a:solidFill>
                <a:latin typeface="Poppins Bold"/>
                <a:ea typeface="Poppins Bold"/>
                <a:cs typeface="Poppins Bold"/>
                <a:sym typeface="Poppins Bold"/>
              </a:rPr>
              <a:t>OPPORTUNITIES</a:t>
            </a:r>
          </a:p>
        </p:txBody>
      </p:sp>
      <p:sp>
        <p:nvSpPr>
          <p:cNvPr id="10" name="TextBox 10"/>
          <p:cNvSpPr txBox="1"/>
          <p:nvPr/>
        </p:nvSpPr>
        <p:spPr>
          <a:xfrm>
            <a:off x="1197906" y="2060806"/>
            <a:ext cx="12148467" cy="800100"/>
          </a:xfrm>
          <a:prstGeom prst="rect">
            <a:avLst/>
          </a:prstGeom>
        </p:spPr>
        <p:txBody>
          <a:bodyPr lIns="0" tIns="0" rIns="0" bIns="0" rtlCol="0" anchor="t">
            <a:spAutoFit/>
          </a:bodyPr>
          <a:lstStyle/>
          <a:p>
            <a:pPr algn="l">
              <a:lnSpc>
                <a:spcPts val="6299"/>
              </a:lnSpc>
            </a:pPr>
            <a:r>
              <a:rPr lang="en-US" sz="4499" b="1">
                <a:solidFill>
                  <a:srgbClr val="182156"/>
                </a:solidFill>
                <a:latin typeface="Poppins Bold"/>
                <a:ea typeface="Poppins Bold"/>
                <a:cs typeface="Poppins Bold"/>
                <a:sym typeface="Poppins Bold"/>
              </a:rPr>
              <a:t>DUKE OF EDINBURGH'S AWARD</a:t>
            </a:r>
          </a:p>
        </p:txBody>
      </p:sp>
      <p:grpSp>
        <p:nvGrpSpPr>
          <p:cNvPr id="11" name="Group 11"/>
          <p:cNvGrpSpPr/>
          <p:nvPr/>
        </p:nvGrpSpPr>
        <p:grpSpPr>
          <a:xfrm>
            <a:off x="12933504" y="774894"/>
            <a:ext cx="4328656" cy="1353101"/>
            <a:chOff x="0" y="0"/>
            <a:chExt cx="5771541" cy="1804135"/>
          </a:xfrm>
        </p:grpSpPr>
        <p:sp>
          <p:nvSpPr>
            <p:cNvPr id="12" name="TextBox 12"/>
            <p:cNvSpPr txBox="1"/>
            <p:nvPr/>
          </p:nvSpPr>
          <p:spPr>
            <a:xfrm rot="-240000">
              <a:off x="727795" y="877548"/>
              <a:ext cx="3293165" cy="812717"/>
            </a:xfrm>
            <a:prstGeom prst="rect">
              <a:avLst/>
            </a:prstGeom>
          </p:spPr>
          <p:txBody>
            <a:bodyPr lIns="0" tIns="0" rIns="0" bIns="0" rtlCol="0" anchor="t">
              <a:spAutoFit/>
            </a:bodyPr>
            <a:lstStyle/>
            <a:p>
              <a:pPr algn="ctr">
                <a:lnSpc>
                  <a:spcPts val="5149"/>
                </a:lnSpc>
              </a:pPr>
              <a:r>
                <a:rPr lang="en-US" sz="3678">
                  <a:solidFill>
                    <a:srgbClr val="182156"/>
                  </a:solidFill>
                  <a:latin typeface="Mr Dafoe"/>
                  <a:ea typeface="Mr Dafoe"/>
                  <a:cs typeface="Mr Dafoe"/>
                  <a:sym typeface="Mr Dafoe"/>
                </a:rPr>
                <a:t>2025</a:t>
              </a:r>
            </a:p>
          </p:txBody>
        </p:sp>
        <p:sp>
          <p:nvSpPr>
            <p:cNvPr id="13" name="Freeform 13"/>
            <p:cNvSpPr/>
            <p:nvPr/>
          </p:nvSpPr>
          <p:spPr>
            <a:xfrm>
              <a:off x="898841" y="70575"/>
              <a:ext cx="739736" cy="908158"/>
            </a:xfrm>
            <a:custGeom>
              <a:avLst/>
              <a:gdLst/>
              <a:ahLst/>
              <a:cxnLst/>
              <a:rect l="l" t="t" r="r" b="b"/>
              <a:pathLst>
                <a:path w="739736" h="908158">
                  <a:moveTo>
                    <a:pt x="0" y="0"/>
                  </a:moveTo>
                  <a:lnTo>
                    <a:pt x="739736" y="0"/>
                  </a:lnTo>
                  <a:lnTo>
                    <a:pt x="739736" y="908158"/>
                  </a:lnTo>
                  <a:lnTo>
                    <a:pt x="0" y="90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p:cNvSpPr/>
            <p:nvPr/>
          </p:nvSpPr>
          <p:spPr>
            <a:xfrm>
              <a:off x="1701534" y="0"/>
              <a:ext cx="1013822" cy="836864"/>
            </a:xfrm>
            <a:custGeom>
              <a:avLst/>
              <a:gdLst/>
              <a:ahLst/>
              <a:cxnLst/>
              <a:rect l="l" t="t" r="r" b="b"/>
              <a:pathLst>
                <a:path w="1013822" h="836864">
                  <a:moveTo>
                    <a:pt x="0" y="0"/>
                  </a:moveTo>
                  <a:lnTo>
                    <a:pt x="1013822" y="0"/>
                  </a:lnTo>
                  <a:lnTo>
                    <a:pt x="1013822" y="836864"/>
                  </a:lnTo>
                  <a:lnTo>
                    <a:pt x="0" y="836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Freeform 15"/>
            <p:cNvSpPr/>
            <p:nvPr/>
          </p:nvSpPr>
          <p:spPr>
            <a:xfrm>
              <a:off x="2778313" y="70575"/>
              <a:ext cx="951477" cy="1002514"/>
            </a:xfrm>
            <a:custGeom>
              <a:avLst/>
              <a:gdLst/>
              <a:ahLst/>
              <a:cxnLst/>
              <a:rect l="l" t="t" r="r" b="b"/>
              <a:pathLst>
                <a:path w="951477" h="1002514">
                  <a:moveTo>
                    <a:pt x="0" y="0"/>
                  </a:moveTo>
                  <a:lnTo>
                    <a:pt x="951477" y="0"/>
                  </a:lnTo>
                  <a:lnTo>
                    <a:pt x="951477" y="1002514"/>
                  </a:lnTo>
                  <a:lnTo>
                    <a:pt x="0" y="10025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p:cNvSpPr/>
            <p:nvPr/>
          </p:nvSpPr>
          <p:spPr>
            <a:xfrm>
              <a:off x="3792746"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Freeform 17"/>
            <p:cNvSpPr/>
            <p:nvPr/>
          </p:nvSpPr>
          <p:spPr>
            <a:xfrm>
              <a:off x="4692567" y="0"/>
              <a:ext cx="1078975" cy="1073089"/>
            </a:xfrm>
            <a:custGeom>
              <a:avLst/>
              <a:gdLst/>
              <a:ahLst/>
              <a:cxnLst/>
              <a:rect l="l" t="t" r="r" b="b"/>
              <a:pathLst>
                <a:path w="1078975" h="1073089">
                  <a:moveTo>
                    <a:pt x="0" y="0"/>
                  </a:moveTo>
                  <a:lnTo>
                    <a:pt x="1078974" y="0"/>
                  </a:lnTo>
                  <a:lnTo>
                    <a:pt x="1078974" y="1073089"/>
                  </a:lnTo>
                  <a:lnTo>
                    <a:pt x="0" y="1073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p:cNvSpPr/>
            <p:nvPr/>
          </p:nvSpPr>
          <p:spPr>
            <a:xfrm>
              <a:off x="0"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9" name="TextBox 19"/>
            <p:cNvSpPr txBox="1"/>
            <p:nvPr/>
          </p:nvSpPr>
          <p:spPr>
            <a:xfrm>
              <a:off x="2884183" y="490877"/>
              <a:ext cx="739736" cy="561110"/>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0" name="TextBox 20"/>
            <p:cNvSpPr txBox="1"/>
            <p:nvPr/>
          </p:nvSpPr>
          <p:spPr>
            <a:xfrm>
              <a:off x="898841" y="470857"/>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G</a:t>
              </a:r>
            </a:p>
          </p:txBody>
        </p:sp>
        <p:sp>
          <p:nvSpPr>
            <p:cNvPr id="21" name="TextBox 21"/>
            <p:cNvSpPr txBox="1"/>
            <p:nvPr/>
          </p:nvSpPr>
          <p:spPr>
            <a:xfrm>
              <a:off x="48564"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2" name="TextBox 22"/>
            <p:cNvSpPr txBox="1"/>
            <p:nvPr/>
          </p:nvSpPr>
          <p:spPr>
            <a:xfrm>
              <a:off x="1838577" y="331250"/>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N</a:t>
              </a:r>
            </a:p>
          </p:txBody>
        </p:sp>
        <p:sp>
          <p:nvSpPr>
            <p:cNvPr id="23" name="TextBox 23"/>
            <p:cNvSpPr txBox="1"/>
            <p:nvPr/>
          </p:nvSpPr>
          <p:spPr>
            <a:xfrm>
              <a:off x="3841310"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T</a:t>
              </a:r>
            </a:p>
          </p:txBody>
        </p:sp>
        <p:sp>
          <p:nvSpPr>
            <p:cNvPr id="24" name="TextBox 24"/>
            <p:cNvSpPr txBox="1"/>
            <p:nvPr/>
          </p:nvSpPr>
          <p:spPr>
            <a:xfrm>
              <a:off x="4862186" y="464183"/>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E</a:t>
              </a:r>
            </a:p>
          </p:txBody>
        </p:sp>
      </p:grpSp>
      <p:sp>
        <p:nvSpPr>
          <p:cNvPr id="25" name="Freeform 25"/>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26" name="Group 26"/>
          <p:cNvGrpSpPr/>
          <p:nvPr/>
        </p:nvGrpSpPr>
        <p:grpSpPr>
          <a:xfrm>
            <a:off x="216887" y="8386573"/>
            <a:ext cx="3307332" cy="1669566"/>
            <a:chOff x="0" y="0"/>
            <a:chExt cx="4409776" cy="2226088"/>
          </a:xfrm>
        </p:grpSpPr>
        <p:sp>
          <p:nvSpPr>
            <p:cNvPr id="27" name="Freeform 27"/>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28" name="Freeform 28"/>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9" name="AutoShape 29"/>
          <p:cNvSpPr/>
          <p:nvPr/>
        </p:nvSpPr>
        <p:spPr>
          <a:xfrm>
            <a:off x="1197906" y="2937107"/>
            <a:ext cx="15703273" cy="0"/>
          </a:xfrm>
          <a:prstGeom prst="line">
            <a:avLst/>
          </a:prstGeom>
          <a:ln w="38100" cap="flat">
            <a:solidFill>
              <a:srgbClr val="182156"/>
            </a:solidFill>
            <a:prstDash val="lgDash"/>
            <a:headEnd type="none" w="sm" len="sm"/>
            <a:tailEnd type="none" w="sm" len="sm"/>
          </a:ln>
        </p:spPr>
        <p:txBody>
          <a:bodyPr/>
          <a:lstStyle/>
          <a:p>
            <a:endParaRPr lang="en-GB"/>
          </a:p>
        </p:txBody>
      </p:sp>
      <p:sp>
        <p:nvSpPr>
          <p:cNvPr id="30" name="TextBox 30"/>
          <p:cNvSpPr txBox="1"/>
          <p:nvPr/>
        </p:nvSpPr>
        <p:spPr>
          <a:xfrm>
            <a:off x="1197906" y="3765782"/>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What is Duke of Edinburgh's Award?</a:t>
            </a:r>
          </a:p>
        </p:txBody>
      </p:sp>
      <p:sp>
        <p:nvSpPr>
          <p:cNvPr id="31" name="TextBox 31"/>
          <p:cNvSpPr txBox="1"/>
          <p:nvPr/>
        </p:nvSpPr>
        <p:spPr>
          <a:xfrm>
            <a:off x="1197906" y="3127607"/>
            <a:ext cx="15703273"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Learn new skills and have fun adventures by completing your Bronze, Silver or Gold award</a:t>
            </a:r>
          </a:p>
        </p:txBody>
      </p:sp>
      <p:sp>
        <p:nvSpPr>
          <p:cNvPr id="32" name="TextBox 32"/>
          <p:cNvSpPr txBox="1"/>
          <p:nvPr/>
        </p:nvSpPr>
        <p:spPr>
          <a:xfrm>
            <a:off x="1197906" y="4207534"/>
            <a:ext cx="15703273" cy="933450"/>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The Duke of Edinburgh's Award (DofE) is an internationally recognised challenge for young members. For each level you need to undertake 4 sections:</a:t>
            </a:r>
          </a:p>
        </p:txBody>
      </p:sp>
      <p:sp>
        <p:nvSpPr>
          <p:cNvPr id="33" name="TextBox 33"/>
          <p:cNvSpPr txBox="1"/>
          <p:nvPr/>
        </p:nvSpPr>
        <p:spPr>
          <a:xfrm>
            <a:off x="1819084" y="5233098"/>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Volunteering</a:t>
            </a:r>
          </a:p>
        </p:txBody>
      </p:sp>
      <p:sp>
        <p:nvSpPr>
          <p:cNvPr id="34" name="Freeform 34"/>
          <p:cNvSpPr/>
          <p:nvPr/>
        </p:nvSpPr>
        <p:spPr>
          <a:xfrm>
            <a:off x="1197906" y="5312434"/>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5" name="TextBox 35"/>
          <p:cNvSpPr txBox="1"/>
          <p:nvPr/>
        </p:nvSpPr>
        <p:spPr>
          <a:xfrm>
            <a:off x="1819084" y="5731651"/>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Physical</a:t>
            </a:r>
          </a:p>
        </p:txBody>
      </p:sp>
      <p:sp>
        <p:nvSpPr>
          <p:cNvPr id="36" name="Freeform 36"/>
          <p:cNvSpPr/>
          <p:nvPr/>
        </p:nvSpPr>
        <p:spPr>
          <a:xfrm>
            <a:off x="1197906" y="5810987"/>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7" name="TextBox 37"/>
          <p:cNvSpPr txBox="1"/>
          <p:nvPr/>
        </p:nvSpPr>
        <p:spPr>
          <a:xfrm>
            <a:off x="1819084" y="6230204"/>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Skills-development</a:t>
            </a:r>
          </a:p>
        </p:txBody>
      </p:sp>
      <p:sp>
        <p:nvSpPr>
          <p:cNvPr id="38" name="Freeform 38"/>
          <p:cNvSpPr/>
          <p:nvPr/>
        </p:nvSpPr>
        <p:spPr>
          <a:xfrm>
            <a:off x="1197906" y="6309540"/>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9" name="TextBox 39"/>
          <p:cNvSpPr txBox="1"/>
          <p:nvPr/>
        </p:nvSpPr>
        <p:spPr>
          <a:xfrm>
            <a:off x="1819084" y="6728757"/>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An expedition</a:t>
            </a:r>
          </a:p>
        </p:txBody>
      </p:sp>
      <p:sp>
        <p:nvSpPr>
          <p:cNvPr id="40" name="Freeform 40"/>
          <p:cNvSpPr/>
          <p:nvPr/>
        </p:nvSpPr>
        <p:spPr>
          <a:xfrm>
            <a:off x="1197906" y="6808093"/>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1" name="TextBox 41"/>
          <p:cNvSpPr txBox="1"/>
          <p:nvPr/>
        </p:nvSpPr>
        <p:spPr>
          <a:xfrm>
            <a:off x="1249376" y="7211396"/>
            <a:ext cx="15703273"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For the Gold level you’ll also need to take part in a residential event.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p:cNvGrpSpPr/>
        <p:nvPr/>
      </p:nvGrpSpPr>
      <p:grpSpPr>
        <a:xfrm>
          <a:off x="0" y="0"/>
          <a:ext cx="0" cy="0"/>
          <a:chOff x="0" y="0"/>
          <a:chExt cx="0" cy="0"/>
        </a:xfrm>
      </p:grpSpPr>
      <p:grpSp>
        <p:nvGrpSpPr>
          <p:cNvPr id="2" name="Group 2"/>
          <p:cNvGrpSpPr/>
          <p:nvPr/>
        </p:nvGrpSpPr>
        <p:grpSpPr>
          <a:xfrm>
            <a:off x="598824" y="377806"/>
            <a:ext cx="17004377" cy="7709170"/>
            <a:chOff x="0" y="0"/>
            <a:chExt cx="22672502" cy="10278893"/>
          </a:xfrm>
        </p:grpSpPr>
        <p:grpSp>
          <p:nvGrpSpPr>
            <p:cNvPr id="3" name="Group 3"/>
            <p:cNvGrpSpPr/>
            <p:nvPr/>
          </p:nvGrpSpPr>
          <p:grpSpPr>
            <a:xfrm>
              <a:off x="0" y="0"/>
              <a:ext cx="22672502" cy="10278893"/>
              <a:chOff x="0" y="0"/>
              <a:chExt cx="4478519" cy="2030399"/>
            </a:xfrm>
          </p:grpSpPr>
          <p:sp>
            <p:nvSpPr>
              <p:cNvPr id="4" name="Freeform 4"/>
              <p:cNvSpPr/>
              <p:nvPr/>
            </p:nvSpPr>
            <p:spPr>
              <a:xfrm>
                <a:off x="0" y="0"/>
                <a:ext cx="4478519" cy="2030399"/>
              </a:xfrm>
              <a:custGeom>
                <a:avLst/>
                <a:gdLst/>
                <a:ahLst/>
                <a:cxnLst/>
                <a:rect l="l" t="t" r="r" b="b"/>
                <a:pathLst>
                  <a:path w="4478519" h="2030399">
                    <a:moveTo>
                      <a:pt x="0" y="0"/>
                    </a:moveTo>
                    <a:lnTo>
                      <a:pt x="4478519" y="0"/>
                    </a:lnTo>
                    <a:lnTo>
                      <a:pt x="4478519" y="2030399"/>
                    </a:lnTo>
                    <a:lnTo>
                      <a:pt x="0" y="2030399"/>
                    </a:lnTo>
                    <a:close/>
                  </a:path>
                </a:pathLst>
              </a:custGeom>
              <a:solidFill>
                <a:srgbClr val="FFFFFF"/>
              </a:solidFill>
              <a:ln w="38100" cap="sq">
                <a:solidFill>
                  <a:srgbClr val="182156"/>
                </a:solidFill>
                <a:prstDash val="solid"/>
                <a:miter/>
              </a:ln>
            </p:spPr>
            <p:txBody>
              <a:bodyPr/>
              <a:lstStyle/>
              <a:p>
                <a:endParaRPr lang="en-GB"/>
              </a:p>
            </p:txBody>
          </p:sp>
          <p:sp>
            <p:nvSpPr>
              <p:cNvPr id="5" name="TextBox 5"/>
              <p:cNvSpPr txBox="1"/>
              <p:nvPr/>
            </p:nvSpPr>
            <p:spPr>
              <a:xfrm>
                <a:off x="0" y="-38100"/>
                <a:ext cx="4478519" cy="206849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7279" y="177438"/>
              <a:ext cx="22177945" cy="9924017"/>
              <a:chOff x="0" y="0"/>
              <a:chExt cx="4380829" cy="1960300"/>
            </a:xfrm>
          </p:grpSpPr>
          <p:sp>
            <p:nvSpPr>
              <p:cNvPr id="7" name="Freeform 7"/>
              <p:cNvSpPr/>
              <p:nvPr/>
            </p:nvSpPr>
            <p:spPr>
              <a:xfrm>
                <a:off x="0" y="0"/>
                <a:ext cx="4380829" cy="1960300"/>
              </a:xfrm>
              <a:custGeom>
                <a:avLst/>
                <a:gdLst/>
                <a:ahLst/>
                <a:cxnLst/>
                <a:rect l="l" t="t" r="r" b="b"/>
                <a:pathLst>
                  <a:path w="4380829" h="1960300">
                    <a:moveTo>
                      <a:pt x="0" y="0"/>
                    </a:moveTo>
                    <a:lnTo>
                      <a:pt x="4380829" y="0"/>
                    </a:lnTo>
                    <a:lnTo>
                      <a:pt x="4380829" y="1960300"/>
                    </a:lnTo>
                    <a:lnTo>
                      <a:pt x="0" y="1960300"/>
                    </a:lnTo>
                    <a:close/>
                  </a:path>
                </a:pathLst>
              </a:custGeom>
              <a:solidFill>
                <a:srgbClr val="FFFFFF"/>
              </a:solidFill>
              <a:ln w="38100" cap="sq">
                <a:solidFill>
                  <a:srgbClr val="182156"/>
                </a:solidFill>
                <a:prstDash val="lgDash"/>
                <a:miter/>
              </a:ln>
            </p:spPr>
            <p:txBody>
              <a:bodyPr/>
              <a:lstStyle/>
              <a:p>
                <a:endParaRPr lang="en-GB"/>
              </a:p>
            </p:txBody>
          </p:sp>
          <p:sp>
            <p:nvSpPr>
              <p:cNvPr id="8" name="TextBox 8"/>
              <p:cNvSpPr txBox="1"/>
              <p:nvPr/>
            </p:nvSpPr>
            <p:spPr>
              <a:xfrm>
                <a:off x="0" y="-38100"/>
                <a:ext cx="4380829" cy="1998400"/>
              </a:xfrm>
              <a:prstGeom prst="rect">
                <a:avLst/>
              </a:prstGeom>
            </p:spPr>
            <p:txBody>
              <a:bodyPr lIns="50800" tIns="50800" rIns="50800" bIns="50800" rtlCol="0" anchor="ctr"/>
              <a:lstStyle/>
              <a:p>
                <a:pPr algn="ctr">
                  <a:lnSpc>
                    <a:spcPts val="2659"/>
                  </a:lnSpc>
                </a:pPr>
                <a:endParaRPr/>
              </a:p>
            </p:txBody>
          </p:sp>
        </p:grpSp>
      </p:grpSp>
      <p:sp>
        <p:nvSpPr>
          <p:cNvPr id="9" name="TextBox 9"/>
          <p:cNvSpPr txBox="1"/>
          <p:nvPr/>
        </p:nvSpPr>
        <p:spPr>
          <a:xfrm>
            <a:off x="1197906" y="717744"/>
            <a:ext cx="9927524" cy="1200150"/>
          </a:xfrm>
          <a:prstGeom prst="rect">
            <a:avLst/>
          </a:prstGeom>
        </p:spPr>
        <p:txBody>
          <a:bodyPr lIns="0" tIns="0" rIns="0" bIns="0" rtlCol="0" anchor="t">
            <a:spAutoFit/>
          </a:bodyPr>
          <a:lstStyle/>
          <a:p>
            <a:pPr algn="l">
              <a:lnSpc>
                <a:spcPts val="8850"/>
              </a:lnSpc>
            </a:pPr>
            <a:r>
              <a:rPr lang="en-US" sz="7500" b="1" spc="420">
                <a:solidFill>
                  <a:srgbClr val="182156"/>
                </a:solidFill>
                <a:latin typeface="Poppins Bold"/>
                <a:ea typeface="Poppins Bold"/>
                <a:cs typeface="Poppins Bold"/>
                <a:sym typeface="Poppins Bold"/>
              </a:rPr>
              <a:t>OPPORTUNITIES</a:t>
            </a:r>
          </a:p>
        </p:txBody>
      </p:sp>
      <p:sp>
        <p:nvSpPr>
          <p:cNvPr id="10" name="TextBox 10"/>
          <p:cNvSpPr txBox="1"/>
          <p:nvPr/>
        </p:nvSpPr>
        <p:spPr>
          <a:xfrm>
            <a:off x="1197906" y="2060806"/>
            <a:ext cx="12148467" cy="800100"/>
          </a:xfrm>
          <a:prstGeom prst="rect">
            <a:avLst/>
          </a:prstGeom>
        </p:spPr>
        <p:txBody>
          <a:bodyPr lIns="0" tIns="0" rIns="0" bIns="0" rtlCol="0" anchor="t">
            <a:spAutoFit/>
          </a:bodyPr>
          <a:lstStyle/>
          <a:p>
            <a:pPr algn="l">
              <a:lnSpc>
                <a:spcPts val="6299"/>
              </a:lnSpc>
            </a:pPr>
            <a:r>
              <a:rPr lang="en-US" sz="4499" b="1">
                <a:solidFill>
                  <a:srgbClr val="182156"/>
                </a:solidFill>
                <a:latin typeface="Poppins Bold"/>
                <a:ea typeface="Poppins Bold"/>
                <a:cs typeface="Poppins Bold"/>
                <a:sym typeface="Poppins Bold"/>
              </a:rPr>
              <a:t>QUEEN'S GUIDE AWARD</a:t>
            </a:r>
          </a:p>
        </p:txBody>
      </p:sp>
      <p:grpSp>
        <p:nvGrpSpPr>
          <p:cNvPr id="11" name="Group 11"/>
          <p:cNvGrpSpPr/>
          <p:nvPr/>
        </p:nvGrpSpPr>
        <p:grpSpPr>
          <a:xfrm>
            <a:off x="12933504" y="774894"/>
            <a:ext cx="4328656" cy="1353101"/>
            <a:chOff x="0" y="0"/>
            <a:chExt cx="5771541" cy="1804135"/>
          </a:xfrm>
        </p:grpSpPr>
        <p:sp>
          <p:nvSpPr>
            <p:cNvPr id="12" name="TextBox 12"/>
            <p:cNvSpPr txBox="1"/>
            <p:nvPr/>
          </p:nvSpPr>
          <p:spPr>
            <a:xfrm rot="-240000">
              <a:off x="727795" y="877548"/>
              <a:ext cx="3293165" cy="812717"/>
            </a:xfrm>
            <a:prstGeom prst="rect">
              <a:avLst/>
            </a:prstGeom>
          </p:spPr>
          <p:txBody>
            <a:bodyPr lIns="0" tIns="0" rIns="0" bIns="0" rtlCol="0" anchor="t">
              <a:spAutoFit/>
            </a:bodyPr>
            <a:lstStyle/>
            <a:p>
              <a:pPr algn="ctr">
                <a:lnSpc>
                  <a:spcPts val="5149"/>
                </a:lnSpc>
              </a:pPr>
              <a:r>
                <a:rPr lang="en-US" sz="3678">
                  <a:solidFill>
                    <a:srgbClr val="182156"/>
                  </a:solidFill>
                  <a:latin typeface="Mr Dafoe"/>
                  <a:ea typeface="Mr Dafoe"/>
                  <a:cs typeface="Mr Dafoe"/>
                  <a:sym typeface="Mr Dafoe"/>
                </a:rPr>
                <a:t>2025</a:t>
              </a:r>
            </a:p>
          </p:txBody>
        </p:sp>
        <p:sp>
          <p:nvSpPr>
            <p:cNvPr id="13" name="Freeform 13"/>
            <p:cNvSpPr/>
            <p:nvPr/>
          </p:nvSpPr>
          <p:spPr>
            <a:xfrm>
              <a:off x="898841" y="70575"/>
              <a:ext cx="739736" cy="908158"/>
            </a:xfrm>
            <a:custGeom>
              <a:avLst/>
              <a:gdLst/>
              <a:ahLst/>
              <a:cxnLst/>
              <a:rect l="l" t="t" r="r" b="b"/>
              <a:pathLst>
                <a:path w="739736" h="908158">
                  <a:moveTo>
                    <a:pt x="0" y="0"/>
                  </a:moveTo>
                  <a:lnTo>
                    <a:pt x="739736" y="0"/>
                  </a:lnTo>
                  <a:lnTo>
                    <a:pt x="739736" y="908158"/>
                  </a:lnTo>
                  <a:lnTo>
                    <a:pt x="0" y="90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p:cNvSpPr/>
            <p:nvPr/>
          </p:nvSpPr>
          <p:spPr>
            <a:xfrm>
              <a:off x="1701534" y="0"/>
              <a:ext cx="1013822" cy="836864"/>
            </a:xfrm>
            <a:custGeom>
              <a:avLst/>
              <a:gdLst/>
              <a:ahLst/>
              <a:cxnLst/>
              <a:rect l="l" t="t" r="r" b="b"/>
              <a:pathLst>
                <a:path w="1013822" h="836864">
                  <a:moveTo>
                    <a:pt x="0" y="0"/>
                  </a:moveTo>
                  <a:lnTo>
                    <a:pt x="1013822" y="0"/>
                  </a:lnTo>
                  <a:lnTo>
                    <a:pt x="1013822" y="836864"/>
                  </a:lnTo>
                  <a:lnTo>
                    <a:pt x="0" y="836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Freeform 15"/>
            <p:cNvSpPr/>
            <p:nvPr/>
          </p:nvSpPr>
          <p:spPr>
            <a:xfrm>
              <a:off x="2778313" y="70575"/>
              <a:ext cx="951477" cy="1002514"/>
            </a:xfrm>
            <a:custGeom>
              <a:avLst/>
              <a:gdLst/>
              <a:ahLst/>
              <a:cxnLst/>
              <a:rect l="l" t="t" r="r" b="b"/>
              <a:pathLst>
                <a:path w="951477" h="1002514">
                  <a:moveTo>
                    <a:pt x="0" y="0"/>
                  </a:moveTo>
                  <a:lnTo>
                    <a:pt x="951477" y="0"/>
                  </a:lnTo>
                  <a:lnTo>
                    <a:pt x="951477" y="1002514"/>
                  </a:lnTo>
                  <a:lnTo>
                    <a:pt x="0" y="10025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p:cNvSpPr/>
            <p:nvPr/>
          </p:nvSpPr>
          <p:spPr>
            <a:xfrm>
              <a:off x="3792746"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Freeform 17"/>
            <p:cNvSpPr/>
            <p:nvPr/>
          </p:nvSpPr>
          <p:spPr>
            <a:xfrm>
              <a:off x="4692567" y="0"/>
              <a:ext cx="1078975" cy="1073089"/>
            </a:xfrm>
            <a:custGeom>
              <a:avLst/>
              <a:gdLst/>
              <a:ahLst/>
              <a:cxnLst/>
              <a:rect l="l" t="t" r="r" b="b"/>
              <a:pathLst>
                <a:path w="1078975" h="1073089">
                  <a:moveTo>
                    <a:pt x="0" y="0"/>
                  </a:moveTo>
                  <a:lnTo>
                    <a:pt x="1078974" y="0"/>
                  </a:lnTo>
                  <a:lnTo>
                    <a:pt x="1078974" y="1073089"/>
                  </a:lnTo>
                  <a:lnTo>
                    <a:pt x="0" y="1073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p:cNvSpPr/>
            <p:nvPr/>
          </p:nvSpPr>
          <p:spPr>
            <a:xfrm>
              <a:off x="0"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9" name="TextBox 19"/>
            <p:cNvSpPr txBox="1"/>
            <p:nvPr/>
          </p:nvSpPr>
          <p:spPr>
            <a:xfrm>
              <a:off x="2884183" y="490877"/>
              <a:ext cx="739736" cy="561110"/>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0" name="TextBox 20"/>
            <p:cNvSpPr txBox="1"/>
            <p:nvPr/>
          </p:nvSpPr>
          <p:spPr>
            <a:xfrm>
              <a:off x="898841" y="470857"/>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G</a:t>
              </a:r>
            </a:p>
          </p:txBody>
        </p:sp>
        <p:sp>
          <p:nvSpPr>
            <p:cNvPr id="21" name="TextBox 21"/>
            <p:cNvSpPr txBox="1"/>
            <p:nvPr/>
          </p:nvSpPr>
          <p:spPr>
            <a:xfrm>
              <a:off x="48564"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2" name="TextBox 22"/>
            <p:cNvSpPr txBox="1"/>
            <p:nvPr/>
          </p:nvSpPr>
          <p:spPr>
            <a:xfrm>
              <a:off x="1838577" y="331250"/>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N</a:t>
              </a:r>
            </a:p>
          </p:txBody>
        </p:sp>
        <p:sp>
          <p:nvSpPr>
            <p:cNvPr id="23" name="TextBox 23"/>
            <p:cNvSpPr txBox="1"/>
            <p:nvPr/>
          </p:nvSpPr>
          <p:spPr>
            <a:xfrm>
              <a:off x="3841310"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T</a:t>
              </a:r>
            </a:p>
          </p:txBody>
        </p:sp>
        <p:sp>
          <p:nvSpPr>
            <p:cNvPr id="24" name="TextBox 24"/>
            <p:cNvSpPr txBox="1"/>
            <p:nvPr/>
          </p:nvSpPr>
          <p:spPr>
            <a:xfrm>
              <a:off x="4862186" y="464183"/>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E</a:t>
              </a:r>
            </a:p>
          </p:txBody>
        </p:sp>
      </p:grpSp>
      <p:sp>
        <p:nvSpPr>
          <p:cNvPr id="25" name="Freeform 25"/>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26" name="Group 26"/>
          <p:cNvGrpSpPr/>
          <p:nvPr/>
        </p:nvGrpSpPr>
        <p:grpSpPr>
          <a:xfrm>
            <a:off x="216887" y="8386573"/>
            <a:ext cx="3307332" cy="1669566"/>
            <a:chOff x="0" y="0"/>
            <a:chExt cx="4409776" cy="2226088"/>
          </a:xfrm>
        </p:grpSpPr>
        <p:sp>
          <p:nvSpPr>
            <p:cNvPr id="27" name="Freeform 27"/>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28" name="Freeform 28"/>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9" name="AutoShape 29"/>
          <p:cNvSpPr/>
          <p:nvPr/>
        </p:nvSpPr>
        <p:spPr>
          <a:xfrm>
            <a:off x="1197906" y="2937107"/>
            <a:ext cx="15703273" cy="0"/>
          </a:xfrm>
          <a:prstGeom prst="line">
            <a:avLst/>
          </a:prstGeom>
          <a:ln w="38100" cap="flat">
            <a:solidFill>
              <a:srgbClr val="182156"/>
            </a:solidFill>
            <a:prstDash val="lgDash"/>
            <a:headEnd type="none" w="sm" len="sm"/>
            <a:tailEnd type="none" w="sm" len="sm"/>
          </a:ln>
        </p:spPr>
        <p:txBody>
          <a:bodyPr/>
          <a:lstStyle/>
          <a:p>
            <a:endParaRPr lang="en-GB"/>
          </a:p>
        </p:txBody>
      </p:sp>
      <p:sp>
        <p:nvSpPr>
          <p:cNvPr id="30" name="TextBox 30"/>
          <p:cNvSpPr txBox="1"/>
          <p:nvPr/>
        </p:nvSpPr>
        <p:spPr>
          <a:xfrm>
            <a:off x="1197906" y="3127607"/>
            <a:ext cx="15703273"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The Queen’s Guide award is the highest award you can work towards in guiding.</a:t>
            </a:r>
          </a:p>
        </p:txBody>
      </p:sp>
      <p:sp>
        <p:nvSpPr>
          <p:cNvPr id="31" name="TextBox 31"/>
          <p:cNvSpPr txBox="1"/>
          <p:nvPr/>
        </p:nvSpPr>
        <p:spPr>
          <a:xfrm>
            <a:off x="1197906" y="3765782"/>
            <a:ext cx="15703273" cy="933450"/>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It gives you the chance to develop your skills, give back to guiding and support your local community. The Queen’s Guide award is all about personal challenges and taking part in guiding. </a:t>
            </a:r>
          </a:p>
        </p:txBody>
      </p:sp>
      <p:sp>
        <p:nvSpPr>
          <p:cNvPr id="32" name="TextBox 32"/>
          <p:cNvSpPr txBox="1"/>
          <p:nvPr/>
        </p:nvSpPr>
        <p:spPr>
          <a:xfrm>
            <a:off x="1819084" y="5264809"/>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Personal development challenge</a:t>
            </a:r>
          </a:p>
        </p:txBody>
      </p:sp>
      <p:sp>
        <p:nvSpPr>
          <p:cNvPr id="33" name="Freeform 33"/>
          <p:cNvSpPr/>
          <p:nvPr/>
        </p:nvSpPr>
        <p:spPr>
          <a:xfrm>
            <a:off x="1197906" y="5344145"/>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4" name="TextBox 34"/>
          <p:cNvSpPr txBox="1"/>
          <p:nvPr/>
        </p:nvSpPr>
        <p:spPr>
          <a:xfrm>
            <a:off x="1819084" y="5763362"/>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Guiding challenge</a:t>
            </a:r>
          </a:p>
        </p:txBody>
      </p:sp>
      <p:sp>
        <p:nvSpPr>
          <p:cNvPr id="35" name="Freeform 35"/>
          <p:cNvSpPr/>
          <p:nvPr/>
        </p:nvSpPr>
        <p:spPr>
          <a:xfrm>
            <a:off x="1197906" y="5842698"/>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6" name="TextBox 36"/>
          <p:cNvSpPr txBox="1"/>
          <p:nvPr/>
        </p:nvSpPr>
        <p:spPr>
          <a:xfrm>
            <a:off x="1819084" y="6261915"/>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Community action challenge</a:t>
            </a:r>
          </a:p>
        </p:txBody>
      </p:sp>
      <p:sp>
        <p:nvSpPr>
          <p:cNvPr id="37" name="Freeform 37"/>
          <p:cNvSpPr/>
          <p:nvPr/>
        </p:nvSpPr>
        <p:spPr>
          <a:xfrm>
            <a:off x="1197906" y="6341251"/>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8" name="TextBox 38"/>
          <p:cNvSpPr txBox="1"/>
          <p:nvPr/>
        </p:nvSpPr>
        <p:spPr>
          <a:xfrm>
            <a:off x="1819084" y="6760468"/>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Lead the way challenge</a:t>
            </a:r>
          </a:p>
        </p:txBody>
      </p:sp>
      <p:sp>
        <p:nvSpPr>
          <p:cNvPr id="39" name="Freeform 39"/>
          <p:cNvSpPr/>
          <p:nvPr/>
        </p:nvSpPr>
        <p:spPr>
          <a:xfrm>
            <a:off x="1197906" y="6839804"/>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0" name="TextBox 40"/>
          <p:cNvSpPr txBox="1"/>
          <p:nvPr/>
        </p:nvSpPr>
        <p:spPr>
          <a:xfrm>
            <a:off x="1197906" y="4780194"/>
            <a:ext cx="15703273"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It’s made up of 5 sections:</a:t>
            </a:r>
          </a:p>
        </p:txBody>
      </p:sp>
      <p:sp>
        <p:nvSpPr>
          <p:cNvPr id="41" name="TextBox 41"/>
          <p:cNvSpPr txBox="1"/>
          <p:nvPr/>
        </p:nvSpPr>
        <p:spPr>
          <a:xfrm>
            <a:off x="1819084" y="7259021"/>
            <a:ext cx="14809320"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Social experience challenge</a:t>
            </a:r>
          </a:p>
        </p:txBody>
      </p:sp>
      <p:sp>
        <p:nvSpPr>
          <p:cNvPr id="42" name="Freeform 42"/>
          <p:cNvSpPr/>
          <p:nvPr/>
        </p:nvSpPr>
        <p:spPr>
          <a:xfrm>
            <a:off x="1197906" y="7338357"/>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p:cNvGrpSpPr/>
        <p:nvPr/>
      </p:nvGrpSpPr>
      <p:grpSpPr>
        <a:xfrm>
          <a:off x="0" y="0"/>
          <a:ext cx="0" cy="0"/>
          <a:chOff x="0" y="0"/>
          <a:chExt cx="0" cy="0"/>
        </a:xfrm>
      </p:grpSpPr>
      <p:grpSp>
        <p:nvGrpSpPr>
          <p:cNvPr id="2" name="Group 2"/>
          <p:cNvGrpSpPr/>
          <p:nvPr/>
        </p:nvGrpSpPr>
        <p:grpSpPr>
          <a:xfrm>
            <a:off x="598824" y="377806"/>
            <a:ext cx="17004377" cy="7709170"/>
            <a:chOff x="0" y="0"/>
            <a:chExt cx="22672502" cy="10278893"/>
          </a:xfrm>
        </p:grpSpPr>
        <p:grpSp>
          <p:nvGrpSpPr>
            <p:cNvPr id="3" name="Group 3"/>
            <p:cNvGrpSpPr/>
            <p:nvPr/>
          </p:nvGrpSpPr>
          <p:grpSpPr>
            <a:xfrm>
              <a:off x="0" y="0"/>
              <a:ext cx="22672502" cy="10278893"/>
              <a:chOff x="0" y="0"/>
              <a:chExt cx="4478519" cy="2030399"/>
            </a:xfrm>
          </p:grpSpPr>
          <p:sp>
            <p:nvSpPr>
              <p:cNvPr id="4" name="Freeform 4"/>
              <p:cNvSpPr/>
              <p:nvPr/>
            </p:nvSpPr>
            <p:spPr>
              <a:xfrm>
                <a:off x="0" y="0"/>
                <a:ext cx="4478519" cy="2030399"/>
              </a:xfrm>
              <a:custGeom>
                <a:avLst/>
                <a:gdLst/>
                <a:ahLst/>
                <a:cxnLst/>
                <a:rect l="l" t="t" r="r" b="b"/>
                <a:pathLst>
                  <a:path w="4478519" h="2030399">
                    <a:moveTo>
                      <a:pt x="0" y="0"/>
                    </a:moveTo>
                    <a:lnTo>
                      <a:pt x="4478519" y="0"/>
                    </a:lnTo>
                    <a:lnTo>
                      <a:pt x="4478519" y="2030399"/>
                    </a:lnTo>
                    <a:lnTo>
                      <a:pt x="0" y="2030399"/>
                    </a:lnTo>
                    <a:close/>
                  </a:path>
                </a:pathLst>
              </a:custGeom>
              <a:solidFill>
                <a:srgbClr val="FFFFFF"/>
              </a:solidFill>
              <a:ln w="38100" cap="sq">
                <a:solidFill>
                  <a:srgbClr val="182156"/>
                </a:solidFill>
                <a:prstDash val="solid"/>
                <a:miter/>
              </a:ln>
            </p:spPr>
            <p:txBody>
              <a:bodyPr/>
              <a:lstStyle/>
              <a:p>
                <a:endParaRPr lang="en-GB"/>
              </a:p>
            </p:txBody>
          </p:sp>
          <p:sp>
            <p:nvSpPr>
              <p:cNvPr id="5" name="TextBox 5"/>
              <p:cNvSpPr txBox="1"/>
              <p:nvPr/>
            </p:nvSpPr>
            <p:spPr>
              <a:xfrm>
                <a:off x="0" y="-38100"/>
                <a:ext cx="4478519" cy="206849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7279" y="177438"/>
              <a:ext cx="22177945" cy="9924017"/>
              <a:chOff x="0" y="0"/>
              <a:chExt cx="4380829" cy="1960300"/>
            </a:xfrm>
          </p:grpSpPr>
          <p:sp>
            <p:nvSpPr>
              <p:cNvPr id="7" name="Freeform 7"/>
              <p:cNvSpPr/>
              <p:nvPr/>
            </p:nvSpPr>
            <p:spPr>
              <a:xfrm>
                <a:off x="0" y="0"/>
                <a:ext cx="4380829" cy="1960300"/>
              </a:xfrm>
              <a:custGeom>
                <a:avLst/>
                <a:gdLst/>
                <a:ahLst/>
                <a:cxnLst/>
                <a:rect l="l" t="t" r="r" b="b"/>
                <a:pathLst>
                  <a:path w="4380829" h="1960300">
                    <a:moveTo>
                      <a:pt x="0" y="0"/>
                    </a:moveTo>
                    <a:lnTo>
                      <a:pt x="4380829" y="0"/>
                    </a:lnTo>
                    <a:lnTo>
                      <a:pt x="4380829" y="1960300"/>
                    </a:lnTo>
                    <a:lnTo>
                      <a:pt x="0" y="1960300"/>
                    </a:lnTo>
                    <a:close/>
                  </a:path>
                </a:pathLst>
              </a:custGeom>
              <a:solidFill>
                <a:srgbClr val="FFFFFF"/>
              </a:solidFill>
              <a:ln w="38100" cap="sq">
                <a:solidFill>
                  <a:srgbClr val="182156"/>
                </a:solidFill>
                <a:prstDash val="lgDash"/>
                <a:miter/>
              </a:ln>
            </p:spPr>
            <p:txBody>
              <a:bodyPr/>
              <a:lstStyle/>
              <a:p>
                <a:endParaRPr lang="en-GB"/>
              </a:p>
            </p:txBody>
          </p:sp>
          <p:sp>
            <p:nvSpPr>
              <p:cNvPr id="8" name="TextBox 8"/>
              <p:cNvSpPr txBox="1"/>
              <p:nvPr/>
            </p:nvSpPr>
            <p:spPr>
              <a:xfrm>
                <a:off x="0" y="-38100"/>
                <a:ext cx="4380829" cy="1998400"/>
              </a:xfrm>
              <a:prstGeom prst="rect">
                <a:avLst/>
              </a:prstGeom>
            </p:spPr>
            <p:txBody>
              <a:bodyPr lIns="50800" tIns="50800" rIns="50800" bIns="50800" rtlCol="0" anchor="ctr"/>
              <a:lstStyle/>
              <a:p>
                <a:pPr algn="ctr">
                  <a:lnSpc>
                    <a:spcPts val="2659"/>
                  </a:lnSpc>
                </a:pPr>
                <a:endParaRPr/>
              </a:p>
            </p:txBody>
          </p:sp>
        </p:grpSp>
      </p:grpSp>
      <p:sp>
        <p:nvSpPr>
          <p:cNvPr id="9" name="TextBox 9"/>
          <p:cNvSpPr txBox="1"/>
          <p:nvPr/>
        </p:nvSpPr>
        <p:spPr>
          <a:xfrm>
            <a:off x="1197906" y="717744"/>
            <a:ext cx="9927524" cy="1200150"/>
          </a:xfrm>
          <a:prstGeom prst="rect">
            <a:avLst/>
          </a:prstGeom>
        </p:spPr>
        <p:txBody>
          <a:bodyPr lIns="0" tIns="0" rIns="0" bIns="0" rtlCol="0" anchor="t">
            <a:spAutoFit/>
          </a:bodyPr>
          <a:lstStyle/>
          <a:p>
            <a:pPr algn="l">
              <a:lnSpc>
                <a:spcPts val="8850"/>
              </a:lnSpc>
            </a:pPr>
            <a:r>
              <a:rPr lang="en-US" sz="7500" b="1" spc="420">
                <a:solidFill>
                  <a:srgbClr val="182156"/>
                </a:solidFill>
                <a:latin typeface="Poppins Bold"/>
                <a:ea typeface="Poppins Bold"/>
                <a:cs typeface="Poppins Bold"/>
                <a:sym typeface="Poppins Bold"/>
              </a:rPr>
              <a:t>OPPORTUNITIES</a:t>
            </a:r>
          </a:p>
        </p:txBody>
      </p:sp>
      <p:sp>
        <p:nvSpPr>
          <p:cNvPr id="10" name="TextBox 10"/>
          <p:cNvSpPr txBox="1"/>
          <p:nvPr/>
        </p:nvSpPr>
        <p:spPr>
          <a:xfrm>
            <a:off x="1197906" y="2060806"/>
            <a:ext cx="12148467" cy="800100"/>
          </a:xfrm>
          <a:prstGeom prst="rect">
            <a:avLst/>
          </a:prstGeom>
        </p:spPr>
        <p:txBody>
          <a:bodyPr lIns="0" tIns="0" rIns="0" bIns="0" rtlCol="0" anchor="t">
            <a:spAutoFit/>
          </a:bodyPr>
          <a:lstStyle/>
          <a:p>
            <a:pPr algn="l">
              <a:lnSpc>
                <a:spcPts val="6299"/>
              </a:lnSpc>
            </a:pPr>
            <a:r>
              <a:rPr lang="en-US" sz="4499" b="1">
                <a:solidFill>
                  <a:srgbClr val="182156"/>
                </a:solidFill>
                <a:latin typeface="Poppins Bold"/>
                <a:ea typeface="Poppins Bold"/>
                <a:cs typeface="Poppins Bold"/>
                <a:sym typeface="Poppins Bold"/>
              </a:rPr>
              <a:t>COUNTY SOCIAL EVENTS</a:t>
            </a:r>
          </a:p>
        </p:txBody>
      </p:sp>
      <p:grpSp>
        <p:nvGrpSpPr>
          <p:cNvPr id="11" name="Group 11"/>
          <p:cNvGrpSpPr/>
          <p:nvPr/>
        </p:nvGrpSpPr>
        <p:grpSpPr>
          <a:xfrm>
            <a:off x="12933504" y="774894"/>
            <a:ext cx="4328656" cy="1353101"/>
            <a:chOff x="0" y="0"/>
            <a:chExt cx="5771541" cy="1804135"/>
          </a:xfrm>
        </p:grpSpPr>
        <p:sp>
          <p:nvSpPr>
            <p:cNvPr id="12" name="TextBox 12"/>
            <p:cNvSpPr txBox="1"/>
            <p:nvPr/>
          </p:nvSpPr>
          <p:spPr>
            <a:xfrm rot="-240000">
              <a:off x="727795" y="877548"/>
              <a:ext cx="3293165" cy="812717"/>
            </a:xfrm>
            <a:prstGeom prst="rect">
              <a:avLst/>
            </a:prstGeom>
          </p:spPr>
          <p:txBody>
            <a:bodyPr lIns="0" tIns="0" rIns="0" bIns="0" rtlCol="0" anchor="t">
              <a:spAutoFit/>
            </a:bodyPr>
            <a:lstStyle/>
            <a:p>
              <a:pPr algn="ctr">
                <a:lnSpc>
                  <a:spcPts val="5149"/>
                </a:lnSpc>
              </a:pPr>
              <a:r>
                <a:rPr lang="en-US" sz="3678">
                  <a:solidFill>
                    <a:srgbClr val="182156"/>
                  </a:solidFill>
                  <a:latin typeface="Mr Dafoe"/>
                  <a:ea typeface="Mr Dafoe"/>
                  <a:cs typeface="Mr Dafoe"/>
                  <a:sym typeface="Mr Dafoe"/>
                </a:rPr>
                <a:t>2025</a:t>
              </a:r>
            </a:p>
          </p:txBody>
        </p:sp>
        <p:sp>
          <p:nvSpPr>
            <p:cNvPr id="13" name="Freeform 13"/>
            <p:cNvSpPr/>
            <p:nvPr/>
          </p:nvSpPr>
          <p:spPr>
            <a:xfrm>
              <a:off x="898841" y="70575"/>
              <a:ext cx="739736" cy="908158"/>
            </a:xfrm>
            <a:custGeom>
              <a:avLst/>
              <a:gdLst/>
              <a:ahLst/>
              <a:cxnLst/>
              <a:rect l="l" t="t" r="r" b="b"/>
              <a:pathLst>
                <a:path w="739736" h="908158">
                  <a:moveTo>
                    <a:pt x="0" y="0"/>
                  </a:moveTo>
                  <a:lnTo>
                    <a:pt x="739736" y="0"/>
                  </a:lnTo>
                  <a:lnTo>
                    <a:pt x="739736" y="908158"/>
                  </a:lnTo>
                  <a:lnTo>
                    <a:pt x="0" y="90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p:cNvSpPr/>
            <p:nvPr/>
          </p:nvSpPr>
          <p:spPr>
            <a:xfrm>
              <a:off x="1701534" y="0"/>
              <a:ext cx="1013822" cy="836864"/>
            </a:xfrm>
            <a:custGeom>
              <a:avLst/>
              <a:gdLst/>
              <a:ahLst/>
              <a:cxnLst/>
              <a:rect l="l" t="t" r="r" b="b"/>
              <a:pathLst>
                <a:path w="1013822" h="836864">
                  <a:moveTo>
                    <a:pt x="0" y="0"/>
                  </a:moveTo>
                  <a:lnTo>
                    <a:pt x="1013822" y="0"/>
                  </a:lnTo>
                  <a:lnTo>
                    <a:pt x="1013822" y="836864"/>
                  </a:lnTo>
                  <a:lnTo>
                    <a:pt x="0" y="836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Freeform 15"/>
            <p:cNvSpPr/>
            <p:nvPr/>
          </p:nvSpPr>
          <p:spPr>
            <a:xfrm>
              <a:off x="2778313" y="70575"/>
              <a:ext cx="951477" cy="1002514"/>
            </a:xfrm>
            <a:custGeom>
              <a:avLst/>
              <a:gdLst/>
              <a:ahLst/>
              <a:cxnLst/>
              <a:rect l="l" t="t" r="r" b="b"/>
              <a:pathLst>
                <a:path w="951477" h="1002514">
                  <a:moveTo>
                    <a:pt x="0" y="0"/>
                  </a:moveTo>
                  <a:lnTo>
                    <a:pt x="951477" y="0"/>
                  </a:lnTo>
                  <a:lnTo>
                    <a:pt x="951477" y="1002514"/>
                  </a:lnTo>
                  <a:lnTo>
                    <a:pt x="0" y="10025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p:cNvSpPr/>
            <p:nvPr/>
          </p:nvSpPr>
          <p:spPr>
            <a:xfrm>
              <a:off x="3792746"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Freeform 17"/>
            <p:cNvSpPr/>
            <p:nvPr/>
          </p:nvSpPr>
          <p:spPr>
            <a:xfrm>
              <a:off x="4692567" y="0"/>
              <a:ext cx="1078975" cy="1073089"/>
            </a:xfrm>
            <a:custGeom>
              <a:avLst/>
              <a:gdLst/>
              <a:ahLst/>
              <a:cxnLst/>
              <a:rect l="l" t="t" r="r" b="b"/>
              <a:pathLst>
                <a:path w="1078975" h="1073089">
                  <a:moveTo>
                    <a:pt x="0" y="0"/>
                  </a:moveTo>
                  <a:lnTo>
                    <a:pt x="1078974" y="0"/>
                  </a:lnTo>
                  <a:lnTo>
                    <a:pt x="1078974" y="1073089"/>
                  </a:lnTo>
                  <a:lnTo>
                    <a:pt x="0" y="1073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p:cNvSpPr/>
            <p:nvPr/>
          </p:nvSpPr>
          <p:spPr>
            <a:xfrm>
              <a:off x="0"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9" name="TextBox 19"/>
            <p:cNvSpPr txBox="1"/>
            <p:nvPr/>
          </p:nvSpPr>
          <p:spPr>
            <a:xfrm>
              <a:off x="2884183" y="490877"/>
              <a:ext cx="739736" cy="561110"/>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0" name="TextBox 20"/>
            <p:cNvSpPr txBox="1"/>
            <p:nvPr/>
          </p:nvSpPr>
          <p:spPr>
            <a:xfrm>
              <a:off x="898841" y="470857"/>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G</a:t>
              </a:r>
            </a:p>
          </p:txBody>
        </p:sp>
        <p:sp>
          <p:nvSpPr>
            <p:cNvPr id="21" name="TextBox 21"/>
            <p:cNvSpPr txBox="1"/>
            <p:nvPr/>
          </p:nvSpPr>
          <p:spPr>
            <a:xfrm>
              <a:off x="48564"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2" name="TextBox 22"/>
            <p:cNvSpPr txBox="1"/>
            <p:nvPr/>
          </p:nvSpPr>
          <p:spPr>
            <a:xfrm>
              <a:off x="1838577" y="331250"/>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N</a:t>
              </a:r>
            </a:p>
          </p:txBody>
        </p:sp>
        <p:sp>
          <p:nvSpPr>
            <p:cNvPr id="23" name="TextBox 23"/>
            <p:cNvSpPr txBox="1"/>
            <p:nvPr/>
          </p:nvSpPr>
          <p:spPr>
            <a:xfrm>
              <a:off x="3841310"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T</a:t>
              </a:r>
            </a:p>
          </p:txBody>
        </p:sp>
        <p:sp>
          <p:nvSpPr>
            <p:cNvPr id="24" name="TextBox 24"/>
            <p:cNvSpPr txBox="1"/>
            <p:nvPr/>
          </p:nvSpPr>
          <p:spPr>
            <a:xfrm>
              <a:off x="4862186" y="464183"/>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E</a:t>
              </a:r>
            </a:p>
          </p:txBody>
        </p:sp>
      </p:grpSp>
      <p:sp>
        <p:nvSpPr>
          <p:cNvPr id="25" name="Freeform 25"/>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26" name="Group 26"/>
          <p:cNvGrpSpPr/>
          <p:nvPr/>
        </p:nvGrpSpPr>
        <p:grpSpPr>
          <a:xfrm>
            <a:off x="216887" y="8386573"/>
            <a:ext cx="3307332" cy="1669566"/>
            <a:chOff x="0" y="0"/>
            <a:chExt cx="4409776" cy="2226088"/>
          </a:xfrm>
        </p:grpSpPr>
        <p:sp>
          <p:nvSpPr>
            <p:cNvPr id="27" name="Freeform 27"/>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28" name="Freeform 28"/>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9" name="AutoShape 29"/>
          <p:cNvSpPr/>
          <p:nvPr/>
        </p:nvSpPr>
        <p:spPr>
          <a:xfrm>
            <a:off x="1197906" y="2937107"/>
            <a:ext cx="15703273" cy="0"/>
          </a:xfrm>
          <a:prstGeom prst="line">
            <a:avLst/>
          </a:prstGeom>
          <a:ln w="38100" cap="flat">
            <a:solidFill>
              <a:srgbClr val="182156"/>
            </a:solidFill>
            <a:prstDash val="lgDash"/>
            <a:headEnd type="none" w="sm" len="sm"/>
            <a:tailEnd type="none" w="sm" len="sm"/>
          </a:ln>
        </p:spPr>
        <p:txBody>
          <a:bodyPr/>
          <a:lstStyle/>
          <a:p>
            <a:endParaRPr lang="en-GB"/>
          </a:p>
        </p:txBody>
      </p:sp>
      <p:sp>
        <p:nvSpPr>
          <p:cNvPr id="30" name="TextBox 30"/>
          <p:cNvSpPr txBox="1"/>
          <p:nvPr/>
        </p:nvSpPr>
        <p:spPr>
          <a:xfrm>
            <a:off x="1197906" y="3127607"/>
            <a:ext cx="15703273"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We hold semi regular events just for Rangers and Young Leaders</a:t>
            </a:r>
          </a:p>
        </p:txBody>
      </p:sp>
      <p:sp>
        <p:nvSpPr>
          <p:cNvPr id="31" name="TextBox 31"/>
          <p:cNvSpPr txBox="1"/>
          <p:nvPr/>
        </p:nvSpPr>
        <p:spPr>
          <a:xfrm>
            <a:off x="1197906" y="3661007"/>
            <a:ext cx="15703273"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Previous events have included -</a:t>
            </a:r>
          </a:p>
        </p:txBody>
      </p:sp>
      <p:sp>
        <p:nvSpPr>
          <p:cNvPr id="32" name="TextBox 32"/>
          <p:cNvSpPr txBox="1"/>
          <p:nvPr/>
        </p:nvSpPr>
        <p:spPr>
          <a:xfrm>
            <a:off x="1819084" y="4153054"/>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Residentials such as our Winter Weekend and Summer camps</a:t>
            </a:r>
          </a:p>
        </p:txBody>
      </p:sp>
      <p:sp>
        <p:nvSpPr>
          <p:cNvPr id="33" name="Freeform 33"/>
          <p:cNvSpPr/>
          <p:nvPr/>
        </p:nvSpPr>
        <p:spPr>
          <a:xfrm>
            <a:off x="1197906" y="4232390"/>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4" name="TextBox 34"/>
          <p:cNvSpPr txBox="1"/>
          <p:nvPr/>
        </p:nvSpPr>
        <p:spPr>
          <a:xfrm>
            <a:off x="1819084" y="4651607"/>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Activity Days</a:t>
            </a:r>
          </a:p>
        </p:txBody>
      </p:sp>
      <p:sp>
        <p:nvSpPr>
          <p:cNvPr id="35" name="Freeform 35"/>
          <p:cNvSpPr/>
          <p:nvPr/>
        </p:nvSpPr>
        <p:spPr>
          <a:xfrm>
            <a:off x="1197906" y="4730943"/>
            <a:ext cx="403303" cy="403303"/>
          </a:xfrm>
          <a:custGeom>
            <a:avLst/>
            <a:gdLst/>
            <a:ahLst/>
            <a:cxnLst/>
            <a:rect l="l" t="t" r="r" b="b"/>
            <a:pathLst>
              <a:path w="403303" h="403303">
                <a:moveTo>
                  <a:pt x="0" y="0"/>
                </a:moveTo>
                <a:lnTo>
                  <a:pt x="403303" y="0"/>
                </a:lnTo>
                <a:lnTo>
                  <a:pt x="403303" y="403304"/>
                </a:lnTo>
                <a:lnTo>
                  <a:pt x="0" y="40330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6" name="TextBox 36"/>
          <p:cNvSpPr txBox="1"/>
          <p:nvPr/>
        </p:nvSpPr>
        <p:spPr>
          <a:xfrm>
            <a:off x="1819084" y="5169210"/>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Badge days</a:t>
            </a:r>
          </a:p>
        </p:txBody>
      </p:sp>
      <p:sp>
        <p:nvSpPr>
          <p:cNvPr id="37" name="Freeform 37"/>
          <p:cNvSpPr/>
          <p:nvPr/>
        </p:nvSpPr>
        <p:spPr>
          <a:xfrm>
            <a:off x="1197906" y="5248547"/>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8" name="TextBox 38"/>
          <p:cNvSpPr txBox="1"/>
          <p:nvPr/>
        </p:nvSpPr>
        <p:spPr>
          <a:xfrm>
            <a:off x="1819084" y="5705864"/>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Day trips such as Pax Lodge and the Theatre</a:t>
            </a:r>
          </a:p>
        </p:txBody>
      </p:sp>
      <p:sp>
        <p:nvSpPr>
          <p:cNvPr id="39" name="Freeform 39"/>
          <p:cNvSpPr/>
          <p:nvPr/>
        </p:nvSpPr>
        <p:spPr>
          <a:xfrm>
            <a:off x="1197906" y="5785200"/>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0" name="TextBox 40"/>
          <p:cNvSpPr txBox="1"/>
          <p:nvPr/>
        </p:nvSpPr>
        <p:spPr>
          <a:xfrm>
            <a:off x="1197906" y="6255294"/>
            <a:ext cx="15703273" cy="466725"/>
          </a:xfrm>
          <a:prstGeom prst="rect">
            <a:avLst/>
          </a:prstGeom>
        </p:spPr>
        <p:txBody>
          <a:bodyPr lIns="0" tIns="0" rIns="0" bIns="0" rtlCol="0" anchor="t">
            <a:spAutoFit/>
          </a:bodyPr>
          <a:lstStyle/>
          <a:p>
            <a:pPr algn="l">
              <a:lnSpc>
                <a:spcPts val="3749"/>
              </a:lnSpc>
            </a:pPr>
            <a:r>
              <a:rPr lang="en-US" sz="2499" b="1">
                <a:solidFill>
                  <a:srgbClr val="182156"/>
                </a:solidFill>
                <a:latin typeface="Poppins Bold"/>
                <a:ea typeface="Poppins Bold"/>
                <a:cs typeface="Poppins Bold"/>
                <a:sym typeface="Poppins Bold"/>
              </a:rPr>
              <a:t>Upcoming Events</a:t>
            </a:r>
          </a:p>
        </p:txBody>
      </p:sp>
      <p:sp>
        <p:nvSpPr>
          <p:cNvPr id="41" name="TextBox 41"/>
          <p:cNvSpPr txBox="1"/>
          <p:nvPr/>
        </p:nvSpPr>
        <p:spPr>
          <a:xfrm>
            <a:off x="1819084" y="6756983"/>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Saturday 21st February 2026 - Activity Day at Paccar Activity Centre</a:t>
            </a:r>
          </a:p>
        </p:txBody>
      </p:sp>
      <p:sp>
        <p:nvSpPr>
          <p:cNvPr id="42" name="Freeform 42"/>
          <p:cNvSpPr/>
          <p:nvPr/>
        </p:nvSpPr>
        <p:spPr>
          <a:xfrm>
            <a:off x="1197906" y="6836319"/>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3" name="TextBox 43"/>
          <p:cNvSpPr txBox="1"/>
          <p:nvPr/>
        </p:nvSpPr>
        <p:spPr>
          <a:xfrm>
            <a:off x="1819084" y="7255536"/>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Friday 20th - Sunday 22nd February 2026 - Winter Weekend at Paccar Activity Centre</a:t>
            </a:r>
          </a:p>
        </p:txBody>
      </p:sp>
      <p:sp>
        <p:nvSpPr>
          <p:cNvPr id="44" name="Freeform 44"/>
          <p:cNvSpPr/>
          <p:nvPr/>
        </p:nvSpPr>
        <p:spPr>
          <a:xfrm>
            <a:off x="1197906" y="7334872"/>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p:cNvGrpSpPr/>
        <p:nvPr/>
      </p:nvGrpSpPr>
      <p:grpSpPr>
        <a:xfrm>
          <a:off x="0" y="0"/>
          <a:ext cx="0" cy="0"/>
          <a:chOff x="0" y="0"/>
          <a:chExt cx="0" cy="0"/>
        </a:xfrm>
      </p:grpSpPr>
      <p:grpSp>
        <p:nvGrpSpPr>
          <p:cNvPr id="2" name="Group 2"/>
          <p:cNvGrpSpPr/>
          <p:nvPr/>
        </p:nvGrpSpPr>
        <p:grpSpPr>
          <a:xfrm>
            <a:off x="598824" y="377806"/>
            <a:ext cx="17004377" cy="7709170"/>
            <a:chOff x="0" y="0"/>
            <a:chExt cx="22672502" cy="10278893"/>
          </a:xfrm>
        </p:grpSpPr>
        <p:grpSp>
          <p:nvGrpSpPr>
            <p:cNvPr id="3" name="Group 3"/>
            <p:cNvGrpSpPr/>
            <p:nvPr/>
          </p:nvGrpSpPr>
          <p:grpSpPr>
            <a:xfrm>
              <a:off x="0" y="0"/>
              <a:ext cx="22672502" cy="10278893"/>
              <a:chOff x="0" y="0"/>
              <a:chExt cx="4478519" cy="2030399"/>
            </a:xfrm>
          </p:grpSpPr>
          <p:sp>
            <p:nvSpPr>
              <p:cNvPr id="4" name="Freeform 4"/>
              <p:cNvSpPr/>
              <p:nvPr/>
            </p:nvSpPr>
            <p:spPr>
              <a:xfrm>
                <a:off x="0" y="0"/>
                <a:ext cx="4478519" cy="2030399"/>
              </a:xfrm>
              <a:custGeom>
                <a:avLst/>
                <a:gdLst/>
                <a:ahLst/>
                <a:cxnLst/>
                <a:rect l="l" t="t" r="r" b="b"/>
                <a:pathLst>
                  <a:path w="4478519" h="2030399">
                    <a:moveTo>
                      <a:pt x="0" y="0"/>
                    </a:moveTo>
                    <a:lnTo>
                      <a:pt x="4478519" y="0"/>
                    </a:lnTo>
                    <a:lnTo>
                      <a:pt x="4478519" y="2030399"/>
                    </a:lnTo>
                    <a:lnTo>
                      <a:pt x="0" y="2030399"/>
                    </a:lnTo>
                    <a:close/>
                  </a:path>
                </a:pathLst>
              </a:custGeom>
              <a:solidFill>
                <a:srgbClr val="FFFFFF"/>
              </a:solidFill>
              <a:ln w="38100" cap="sq">
                <a:solidFill>
                  <a:srgbClr val="182156"/>
                </a:solidFill>
                <a:prstDash val="solid"/>
                <a:miter/>
              </a:ln>
            </p:spPr>
            <p:txBody>
              <a:bodyPr/>
              <a:lstStyle/>
              <a:p>
                <a:endParaRPr lang="en-GB"/>
              </a:p>
            </p:txBody>
          </p:sp>
          <p:sp>
            <p:nvSpPr>
              <p:cNvPr id="5" name="TextBox 5"/>
              <p:cNvSpPr txBox="1"/>
              <p:nvPr/>
            </p:nvSpPr>
            <p:spPr>
              <a:xfrm>
                <a:off x="0" y="-38100"/>
                <a:ext cx="4478519" cy="206849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47279" y="177438"/>
              <a:ext cx="22177945" cy="9924017"/>
              <a:chOff x="0" y="0"/>
              <a:chExt cx="4380829" cy="1960300"/>
            </a:xfrm>
          </p:grpSpPr>
          <p:sp>
            <p:nvSpPr>
              <p:cNvPr id="7" name="Freeform 7"/>
              <p:cNvSpPr/>
              <p:nvPr/>
            </p:nvSpPr>
            <p:spPr>
              <a:xfrm>
                <a:off x="0" y="0"/>
                <a:ext cx="4380829" cy="1960300"/>
              </a:xfrm>
              <a:custGeom>
                <a:avLst/>
                <a:gdLst/>
                <a:ahLst/>
                <a:cxnLst/>
                <a:rect l="l" t="t" r="r" b="b"/>
                <a:pathLst>
                  <a:path w="4380829" h="1960300">
                    <a:moveTo>
                      <a:pt x="0" y="0"/>
                    </a:moveTo>
                    <a:lnTo>
                      <a:pt x="4380829" y="0"/>
                    </a:lnTo>
                    <a:lnTo>
                      <a:pt x="4380829" y="1960300"/>
                    </a:lnTo>
                    <a:lnTo>
                      <a:pt x="0" y="1960300"/>
                    </a:lnTo>
                    <a:close/>
                  </a:path>
                </a:pathLst>
              </a:custGeom>
              <a:solidFill>
                <a:srgbClr val="FFFFFF"/>
              </a:solidFill>
              <a:ln w="38100" cap="sq">
                <a:solidFill>
                  <a:srgbClr val="182156"/>
                </a:solidFill>
                <a:prstDash val="lgDash"/>
                <a:miter/>
              </a:ln>
            </p:spPr>
            <p:txBody>
              <a:bodyPr/>
              <a:lstStyle/>
              <a:p>
                <a:endParaRPr lang="en-GB"/>
              </a:p>
            </p:txBody>
          </p:sp>
          <p:sp>
            <p:nvSpPr>
              <p:cNvPr id="8" name="TextBox 8"/>
              <p:cNvSpPr txBox="1"/>
              <p:nvPr/>
            </p:nvSpPr>
            <p:spPr>
              <a:xfrm>
                <a:off x="0" y="-38100"/>
                <a:ext cx="4380829" cy="1998400"/>
              </a:xfrm>
              <a:prstGeom prst="rect">
                <a:avLst/>
              </a:prstGeom>
            </p:spPr>
            <p:txBody>
              <a:bodyPr lIns="50800" tIns="50800" rIns="50800" bIns="50800" rtlCol="0" anchor="ctr"/>
              <a:lstStyle/>
              <a:p>
                <a:pPr algn="ctr">
                  <a:lnSpc>
                    <a:spcPts val="2659"/>
                  </a:lnSpc>
                </a:pPr>
                <a:endParaRPr/>
              </a:p>
            </p:txBody>
          </p:sp>
        </p:grpSp>
      </p:grpSp>
      <p:sp>
        <p:nvSpPr>
          <p:cNvPr id="9" name="TextBox 9"/>
          <p:cNvSpPr txBox="1"/>
          <p:nvPr/>
        </p:nvSpPr>
        <p:spPr>
          <a:xfrm>
            <a:off x="1197906" y="717744"/>
            <a:ext cx="9927524" cy="1200150"/>
          </a:xfrm>
          <a:prstGeom prst="rect">
            <a:avLst/>
          </a:prstGeom>
        </p:spPr>
        <p:txBody>
          <a:bodyPr lIns="0" tIns="0" rIns="0" bIns="0" rtlCol="0" anchor="t">
            <a:spAutoFit/>
          </a:bodyPr>
          <a:lstStyle/>
          <a:p>
            <a:pPr algn="l">
              <a:lnSpc>
                <a:spcPts val="8850"/>
              </a:lnSpc>
            </a:pPr>
            <a:r>
              <a:rPr lang="en-US" sz="7500" b="1" spc="420">
                <a:solidFill>
                  <a:srgbClr val="182156"/>
                </a:solidFill>
                <a:latin typeface="Poppins Bold"/>
                <a:ea typeface="Poppins Bold"/>
                <a:cs typeface="Poppins Bold"/>
                <a:sym typeface="Poppins Bold"/>
              </a:rPr>
              <a:t>OPPORTUNITIES</a:t>
            </a:r>
          </a:p>
        </p:txBody>
      </p:sp>
      <p:sp>
        <p:nvSpPr>
          <p:cNvPr id="10" name="TextBox 10"/>
          <p:cNvSpPr txBox="1"/>
          <p:nvPr/>
        </p:nvSpPr>
        <p:spPr>
          <a:xfrm>
            <a:off x="1197906" y="2060806"/>
            <a:ext cx="12148467" cy="800100"/>
          </a:xfrm>
          <a:prstGeom prst="rect">
            <a:avLst/>
          </a:prstGeom>
        </p:spPr>
        <p:txBody>
          <a:bodyPr lIns="0" tIns="0" rIns="0" bIns="0" rtlCol="0" anchor="t">
            <a:spAutoFit/>
          </a:bodyPr>
          <a:lstStyle/>
          <a:p>
            <a:pPr algn="l">
              <a:lnSpc>
                <a:spcPts val="6299"/>
              </a:lnSpc>
            </a:pPr>
            <a:r>
              <a:rPr lang="en-US" sz="4499" b="1">
                <a:solidFill>
                  <a:srgbClr val="182156"/>
                </a:solidFill>
                <a:latin typeface="Poppins Bold"/>
                <a:ea typeface="Poppins Bold"/>
                <a:cs typeface="Poppins Bold"/>
                <a:sym typeface="Poppins Bold"/>
              </a:rPr>
              <a:t>WHAT ELSE CAN I DO?</a:t>
            </a:r>
          </a:p>
        </p:txBody>
      </p:sp>
      <p:grpSp>
        <p:nvGrpSpPr>
          <p:cNvPr id="11" name="Group 11"/>
          <p:cNvGrpSpPr/>
          <p:nvPr/>
        </p:nvGrpSpPr>
        <p:grpSpPr>
          <a:xfrm>
            <a:off x="12933504" y="774894"/>
            <a:ext cx="4328656" cy="1353101"/>
            <a:chOff x="0" y="0"/>
            <a:chExt cx="5771541" cy="1804135"/>
          </a:xfrm>
        </p:grpSpPr>
        <p:sp>
          <p:nvSpPr>
            <p:cNvPr id="12" name="TextBox 12"/>
            <p:cNvSpPr txBox="1"/>
            <p:nvPr/>
          </p:nvSpPr>
          <p:spPr>
            <a:xfrm rot="-240000">
              <a:off x="727795" y="877548"/>
              <a:ext cx="3293165" cy="812717"/>
            </a:xfrm>
            <a:prstGeom prst="rect">
              <a:avLst/>
            </a:prstGeom>
          </p:spPr>
          <p:txBody>
            <a:bodyPr lIns="0" tIns="0" rIns="0" bIns="0" rtlCol="0" anchor="t">
              <a:spAutoFit/>
            </a:bodyPr>
            <a:lstStyle/>
            <a:p>
              <a:pPr algn="ctr">
                <a:lnSpc>
                  <a:spcPts val="5149"/>
                </a:lnSpc>
              </a:pPr>
              <a:r>
                <a:rPr lang="en-US" sz="3678">
                  <a:solidFill>
                    <a:srgbClr val="182156"/>
                  </a:solidFill>
                  <a:latin typeface="Mr Dafoe"/>
                  <a:ea typeface="Mr Dafoe"/>
                  <a:cs typeface="Mr Dafoe"/>
                  <a:sym typeface="Mr Dafoe"/>
                </a:rPr>
                <a:t>2025</a:t>
              </a:r>
            </a:p>
          </p:txBody>
        </p:sp>
        <p:sp>
          <p:nvSpPr>
            <p:cNvPr id="13" name="Freeform 13"/>
            <p:cNvSpPr/>
            <p:nvPr/>
          </p:nvSpPr>
          <p:spPr>
            <a:xfrm>
              <a:off x="898841" y="70575"/>
              <a:ext cx="739736" cy="908158"/>
            </a:xfrm>
            <a:custGeom>
              <a:avLst/>
              <a:gdLst/>
              <a:ahLst/>
              <a:cxnLst/>
              <a:rect l="l" t="t" r="r" b="b"/>
              <a:pathLst>
                <a:path w="739736" h="908158">
                  <a:moveTo>
                    <a:pt x="0" y="0"/>
                  </a:moveTo>
                  <a:lnTo>
                    <a:pt x="739736" y="0"/>
                  </a:lnTo>
                  <a:lnTo>
                    <a:pt x="739736" y="908158"/>
                  </a:lnTo>
                  <a:lnTo>
                    <a:pt x="0" y="90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p:cNvSpPr/>
            <p:nvPr/>
          </p:nvSpPr>
          <p:spPr>
            <a:xfrm>
              <a:off x="1701534" y="0"/>
              <a:ext cx="1013822" cy="836864"/>
            </a:xfrm>
            <a:custGeom>
              <a:avLst/>
              <a:gdLst/>
              <a:ahLst/>
              <a:cxnLst/>
              <a:rect l="l" t="t" r="r" b="b"/>
              <a:pathLst>
                <a:path w="1013822" h="836864">
                  <a:moveTo>
                    <a:pt x="0" y="0"/>
                  </a:moveTo>
                  <a:lnTo>
                    <a:pt x="1013822" y="0"/>
                  </a:lnTo>
                  <a:lnTo>
                    <a:pt x="1013822" y="836864"/>
                  </a:lnTo>
                  <a:lnTo>
                    <a:pt x="0" y="836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Freeform 15"/>
            <p:cNvSpPr/>
            <p:nvPr/>
          </p:nvSpPr>
          <p:spPr>
            <a:xfrm>
              <a:off x="2778313" y="70575"/>
              <a:ext cx="951477" cy="1002514"/>
            </a:xfrm>
            <a:custGeom>
              <a:avLst/>
              <a:gdLst/>
              <a:ahLst/>
              <a:cxnLst/>
              <a:rect l="l" t="t" r="r" b="b"/>
              <a:pathLst>
                <a:path w="951477" h="1002514">
                  <a:moveTo>
                    <a:pt x="0" y="0"/>
                  </a:moveTo>
                  <a:lnTo>
                    <a:pt x="951477" y="0"/>
                  </a:lnTo>
                  <a:lnTo>
                    <a:pt x="951477" y="1002514"/>
                  </a:lnTo>
                  <a:lnTo>
                    <a:pt x="0" y="10025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p:cNvSpPr/>
            <p:nvPr/>
          </p:nvSpPr>
          <p:spPr>
            <a:xfrm>
              <a:off x="3792746"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Freeform 17"/>
            <p:cNvSpPr/>
            <p:nvPr/>
          </p:nvSpPr>
          <p:spPr>
            <a:xfrm>
              <a:off x="4692567" y="0"/>
              <a:ext cx="1078975" cy="1073089"/>
            </a:xfrm>
            <a:custGeom>
              <a:avLst/>
              <a:gdLst/>
              <a:ahLst/>
              <a:cxnLst/>
              <a:rect l="l" t="t" r="r" b="b"/>
              <a:pathLst>
                <a:path w="1078975" h="1073089">
                  <a:moveTo>
                    <a:pt x="0" y="0"/>
                  </a:moveTo>
                  <a:lnTo>
                    <a:pt x="1078974" y="0"/>
                  </a:lnTo>
                  <a:lnTo>
                    <a:pt x="1078974" y="1073089"/>
                  </a:lnTo>
                  <a:lnTo>
                    <a:pt x="0" y="1073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p:cNvSpPr/>
            <p:nvPr/>
          </p:nvSpPr>
          <p:spPr>
            <a:xfrm>
              <a:off x="0"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9" name="TextBox 19"/>
            <p:cNvSpPr txBox="1"/>
            <p:nvPr/>
          </p:nvSpPr>
          <p:spPr>
            <a:xfrm>
              <a:off x="2884183" y="490877"/>
              <a:ext cx="739736" cy="561110"/>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0" name="TextBox 20"/>
            <p:cNvSpPr txBox="1"/>
            <p:nvPr/>
          </p:nvSpPr>
          <p:spPr>
            <a:xfrm>
              <a:off x="898841" y="470857"/>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G</a:t>
              </a:r>
            </a:p>
          </p:txBody>
        </p:sp>
        <p:sp>
          <p:nvSpPr>
            <p:cNvPr id="21" name="TextBox 21"/>
            <p:cNvSpPr txBox="1"/>
            <p:nvPr/>
          </p:nvSpPr>
          <p:spPr>
            <a:xfrm>
              <a:off x="48564"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2" name="TextBox 22"/>
            <p:cNvSpPr txBox="1"/>
            <p:nvPr/>
          </p:nvSpPr>
          <p:spPr>
            <a:xfrm>
              <a:off x="1838577" y="331250"/>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N</a:t>
              </a:r>
            </a:p>
          </p:txBody>
        </p:sp>
        <p:sp>
          <p:nvSpPr>
            <p:cNvPr id="23" name="TextBox 23"/>
            <p:cNvSpPr txBox="1"/>
            <p:nvPr/>
          </p:nvSpPr>
          <p:spPr>
            <a:xfrm>
              <a:off x="3841310"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T</a:t>
              </a:r>
            </a:p>
          </p:txBody>
        </p:sp>
        <p:sp>
          <p:nvSpPr>
            <p:cNvPr id="24" name="TextBox 24"/>
            <p:cNvSpPr txBox="1"/>
            <p:nvPr/>
          </p:nvSpPr>
          <p:spPr>
            <a:xfrm>
              <a:off x="4862186" y="464183"/>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E</a:t>
              </a:r>
            </a:p>
          </p:txBody>
        </p:sp>
      </p:grpSp>
      <p:sp>
        <p:nvSpPr>
          <p:cNvPr id="25" name="Freeform 25"/>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26" name="Group 26"/>
          <p:cNvGrpSpPr/>
          <p:nvPr/>
        </p:nvGrpSpPr>
        <p:grpSpPr>
          <a:xfrm>
            <a:off x="216887" y="8386573"/>
            <a:ext cx="3307332" cy="1669566"/>
            <a:chOff x="0" y="0"/>
            <a:chExt cx="4409776" cy="2226088"/>
          </a:xfrm>
        </p:grpSpPr>
        <p:sp>
          <p:nvSpPr>
            <p:cNvPr id="27" name="Freeform 27"/>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28" name="Freeform 28"/>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9" name="AutoShape 29"/>
          <p:cNvSpPr/>
          <p:nvPr/>
        </p:nvSpPr>
        <p:spPr>
          <a:xfrm>
            <a:off x="1197906" y="2937107"/>
            <a:ext cx="15703273" cy="0"/>
          </a:xfrm>
          <a:prstGeom prst="line">
            <a:avLst/>
          </a:prstGeom>
          <a:ln w="38100" cap="flat">
            <a:solidFill>
              <a:srgbClr val="182156"/>
            </a:solidFill>
            <a:prstDash val="lgDash"/>
            <a:headEnd type="none" w="sm" len="sm"/>
            <a:tailEnd type="none" w="sm" len="sm"/>
          </a:ln>
        </p:spPr>
        <p:txBody>
          <a:bodyPr/>
          <a:lstStyle/>
          <a:p>
            <a:endParaRPr lang="en-GB"/>
          </a:p>
        </p:txBody>
      </p:sp>
      <p:sp>
        <p:nvSpPr>
          <p:cNvPr id="30" name="TextBox 30"/>
          <p:cNvSpPr txBox="1"/>
          <p:nvPr/>
        </p:nvSpPr>
        <p:spPr>
          <a:xfrm>
            <a:off x="1819084" y="4257975"/>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Join </a:t>
            </a:r>
            <a:r>
              <a:rPr lang="en-US" sz="2499" b="1">
                <a:solidFill>
                  <a:srgbClr val="182156"/>
                </a:solidFill>
                <a:latin typeface="Poppins Bold"/>
                <a:ea typeface="Poppins Bold"/>
                <a:cs typeface="Poppins Bold"/>
                <a:sym typeface="Poppins Bold"/>
              </a:rPr>
              <a:t>SSAGO</a:t>
            </a:r>
            <a:r>
              <a:rPr lang="en-US" sz="2499">
                <a:solidFill>
                  <a:srgbClr val="182156"/>
                </a:solidFill>
                <a:latin typeface="Poppins"/>
                <a:ea typeface="Poppins"/>
                <a:cs typeface="Poppins"/>
                <a:sym typeface="Poppins"/>
              </a:rPr>
              <a:t> - The Student Scout and Guide Organisation</a:t>
            </a:r>
          </a:p>
        </p:txBody>
      </p:sp>
      <p:sp>
        <p:nvSpPr>
          <p:cNvPr id="31" name="Freeform 31"/>
          <p:cNvSpPr/>
          <p:nvPr/>
        </p:nvSpPr>
        <p:spPr>
          <a:xfrm>
            <a:off x="1197906" y="4337311"/>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2" name="TextBox 32"/>
          <p:cNvSpPr txBox="1"/>
          <p:nvPr/>
        </p:nvSpPr>
        <p:spPr>
          <a:xfrm>
            <a:off x="1819084" y="4861303"/>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Get involved in </a:t>
            </a:r>
            <a:r>
              <a:rPr lang="en-US" sz="2499" b="1">
                <a:solidFill>
                  <a:srgbClr val="182156"/>
                </a:solidFill>
                <a:latin typeface="Poppins Bold"/>
                <a:ea typeface="Poppins Bold"/>
                <a:cs typeface="Poppins Bold"/>
                <a:sym typeface="Poppins Bold"/>
              </a:rPr>
              <a:t>WAGGGS opportunities</a:t>
            </a:r>
            <a:r>
              <a:rPr lang="en-US" sz="2499">
                <a:solidFill>
                  <a:srgbClr val="182156"/>
                </a:solidFill>
                <a:latin typeface="Poppins"/>
                <a:ea typeface="Poppins"/>
                <a:cs typeface="Poppins"/>
                <a:sym typeface="Poppins"/>
              </a:rPr>
              <a:t> such as the Helen Storrow or Juliette Low seminars</a:t>
            </a:r>
          </a:p>
        </p:txBody>
      </p:sp>
      <p:sp>
        <p:nvSpPr>
          <p:cNvPr id="33" name="Freeform 33"/>
          <p:cNvSpPr/>
          <p:nvPr/>
        </p:nvSpPr>
        <p:spPr>
          <a:xfrm>
            <a:off x="1197906" y="4940639"/>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4" name="TextBox 34"/>
          <p:cNvSpPr txBox="1"/>
          <p:nvPr/>
        </p:nvSpPr>
        <p:spPr>
          <a:xfrm>
            <a:off x="1819084" y="3651744"/>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Become a </a:t>
            </a:r>
            <a:r>
              <a:rPr lang="en-US" sz="2499" b="1">
                <a:solidFill>
                  <a:srgbClr val="182156"/>
                </a:solidFill>
                <a:latin typeface="Poppins Bold"/>
                <a:ea typeface="Poppins Bold"/>
                <a:cs typeface="Poppins Bold"/>
                <a:sym typeface="Poppins Bold"/>
              </a:rPr>
              <a:t>Unit Helper </a:t>
            </a:r>
            <a:r>
              <a:rPr lang="en-US" sz="2499">
                <a:solidFill>
                  <a:srgbClr val="182156"/>
                </a:solidFill>
                <a:latin typeface="Poppins"/>
                <a:ea typeface="Poppins"/>
                <a:cs typeface="Poppins"/>
                <a:sym typeface="Poppins"/>
              </a:rPr>
              <a:t>or </a:t>
            </a:r>
            <a:r>
              <a:rPr lang="en-US" sz="2499" b="1">
                <a:solidFill>
                  <a:srgbClr val="182156"/>
                </a:solidFill>
                <a:latin typeface="Poppins Bold"/>
                <a:ea typeface="Poppins Bold"/>
                <a:cs typeface="Poppins Bold"/>
                <a:sym typeface="Poppins Bold"/>
              </a:rPr>
              <a:t>Leader in Training</a:t>
            </a:r>
          </a:p>
        </p:txBody>
      </p:sp>
      <p:sp>
        <p:nvSpPr>
          <p:cNvPr id="35" name="Freeform 35"/>
          <p:cNvSpPr/>
          <p:nvPr/>
        </p:nvSpPr>
        <p:spPr>
          <a:xfrm>
            <a:off x="1197906" y="3731080"/>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6" name="TextBox 36"/>
          <p:cNvSpPr txBox="1"/>
          <p:nvPr/>
        </p:nvSpPr>
        <p:spPr>
          <a:xfrm>
            <a:off x="1819084" y="5483681"/>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Volunteer at an </a:t>
            </a:r>
            <a:r>
              <a:rPr lang="en-US" sz="2499" b="1">
                <a:solidFill>
                  <a:srgbClr val="182156"/>
                </a:solidFill>
                <a:latin typeface="Poppins Bold"/>
                <a:ea typeface="Poppins Bold"/>
                <a:cs typeface="Poppins Bold"/>
                <a:sym typeface="Poppins Bold"/>
              </a:rPr>
              <a:t>international event</a:t>
            </a:r>
            <a:r>
              <a:rPr lang="en-US" sz="2499">
                <a:solidFill>
                  <a:srgbClr val="182156"/>
                </a:solidFill>
                <a:latin typeface="Poppins"/>
                <a:ea typeface="Poppins"/>
                <a:cs typeface="Poppins"/>
                <a:sym typeface="Poppins"/>
              </a:rPr>
              <a:t> such as Roverway, Moot or Jamborees</a:t>
            </a:r>
          </a:p>
        </p:txBody>
      </p:sp>
      <p:sp>
        <p:nvSpPr>
          <p:cNvPr id="37" name="Freeform 37"/>
          <p:cNvSpPr/>
          <p:nvPr/>
        </p:nvSpPr>
        <p:spPr>
          <a:xfrm>
            <a:off x="1197906" y="5563017"/>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8" name="TextBox 38"/>
          <p:cNvSpPr txBox="1"/>
          <p:nvPr/>
        </p:nvSpPr>
        <p:spPr>
          <a:xfrm>
            <a:off x="1819084" y="6087009"/>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Volunteer for 3-6 months at a </a:t>
            </a:r>
            <a:r>
              <a:rPr lang="en-US" sz="2499" b="1">
                <a:solidFill>
                  <a:srgbClr val="182156"/>
                </a:solidFill>
                <a:latin typeface="Poppins Bold"/>
                <a:ea typeface="Poppins Bold"/>
                <a:cs typeface="Poppins Bold"/>
                <a:sym typeface="Poppins Bold"/>
              </a:rPr>
              <a:t>WAGGGS World Centre</a:t>
            </a:r>
          </a:p>
        </p:txBody>
      </p:sp>
      <p:sp>
        <p:nvSpPr>
          <p:cNvPr id="39" name="Freeform 39"/>
          <p:cNvSpPr/>
          <p:nvPr/>
        </p:nvSpPr>
        <p:spPr>
          <a:xfrm>
            <a:off x="1197906" y="6166345"/>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0" name="TextBox 40"/>
          <p:cNvSpPr txBox="1"/>
          <p:nvPr/>
        </p:nvSpPr>
        <p:spPr>
          <a:xfrm>
            <a:off x="1819084" y="6690337"/>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Become a </a:t>
            </a:r>
            <a:r>
              <a:rPr lang="en-US" sz="2499" b="1">
                <a:solidFill>
                  <a:srgbClr val="182156"/>
                </a:solidFill>
                <a:latin typeface="Poppins Bold"/>
                <a:ea typeface="Poppins Bold"/>
                <a:cs typeface="Poppins Bold"/>
                <a:sym typeface="Poppins Bold"/>
              </a:rPr>
              <a:t>mentor</a:t>
            </a:r>
            <a:r>
              <a:rPr lang="en-US" sz="2499">
                <a:solidFill>
                  <a:srgbClr val="182156"/>
                </a:solidFill>
                <a:latin typeface="Poppins"/>
                <a:ea typeface="Poppins"/>
                <a:cs typeface="Poppins"/>
                <a:sym typeface="Poppins"/>
              </a:rPr>
              <a:t>, </a:t>
            </a:r>
            <a:r>
              <a:rPr lang="en-US" sz="2499" b="1">
                <a:solidFill>
                  <a:srgbClr val="182156"/>
                </a:solidFill>
                <a:latin typeface="Poppins Bold"/>
                <a:ea typeface="Poppins Bold"/>
                <a:cs typeface="Poppins Bold"/>
                <a:sym typeface="Poppins Bold"/>
              </a:rPr>
              <a:t>advisor</a:t>
            </a:r>
            <a:r>
              <a:rPr lang="en-US" sz="2499">
                <a:solidFill>
                  <a:srgbClr val="182156"/>
                </a:solidFill>
                <a:latin typeface="Poppins"/>
                <a:ea typeface="Poppins"/>
                <a:cs typeface="Poppins"/>
                <a:sym typeface="Poppins"/>
              </a:rPr>
              <a:t> or part of a </a:t>
            </a:r>
            <a:r>
              <a:rPr lang="en-US" sz="2499" b="1">
                <a:solidFill>
                  <a:srgbClr val="182156"/>
                </a:solidFill>
                <a:latin typeface="Poppins Bold"/>
                <a:ea typeface="Poppins Bold"/>
                <a:cs typeface="Poppins Bold"/>
                <a:sym typeface="Poppins Bold"/>
              </a:rPr>
              <a:t>County Team</a:t>
            </a:r>
            <a:r>
              <a:rPr lang="en-US" sz="2499">
                <a:solidFill>
                  <a:srgbClr val="182156"/>
                </a:solidFill>
                <a:latin typeface="Poppins"/>
                <a:ea typeface="Poppins"/>
                <a:cs typeface="Poppins"/>
                <a:sym typeface="Poppins"/>
              </a:rPr>
              <a:t> such as marketing or events</a:t>
            </a:r>
          </a:p>
        </p:txBody>
      </p:sp>
      <p:sp>
        <p:nvSpPr>
          <p:cNvPr id="41" name="Freeform 41"/>
          <p:cNvSpPr/>
          <p:nvPr/>
        </p:nvSpPr>
        <p:spPr>
          <a:xfrm>
            <a:off x="1197906" y="6769673"/>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2" name="TextBox 42"/>
          <p:cNvSpPr txBox="1"/>
          <p:nvPr/>
        </p:nvSpPr>
        <p:spPr>
          <a:xfrm>
            <a:off x="1819084" y="7293665"/>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Get involved with </a:t>
            </a:r>
            <a:r>
              <a:rPr lang="en-US" sz="2499" b="1">
                <a:solidFill>
                  <a:srgbClr val="182156"/>
                </a:solidFill>
                <a:latin typeface="Poppins Bold"/>
                <a:ea typeface="Poppins Bold"/>
                <a:cs typeface="Poppins Bold"/>
                <a:sym typeface="Poppins Bold"/>
              </a:rPr>
              <a:t>Inspire </a:t>
            </a:r>
          </a:p>
        </p:txBody>
      </p:sp>
      <p:sp>
        <p:nvSpPr>
          <p:cNvPr id="43" name="Freeform 43"/>
          <p:cNvSpPr/>
          <p:nvPr/>
        </p:nvSpPr>
        <p:spPr>
          <a:xfrm>
            <a:off x="1197906" y="7373001"/>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4" name="TextBox 44"/>
          <p:cNvSpPr txBox="1"/>
          <p:nvPr/>
        </p:nvSpPr>
        <p:spPr>
          <a:xfrm>
            <a:off x="1197906" y="3127607"/>
            <a:ext cx="14809320" cy="466725"/>
          </a:xfrm>
          <a:prstGeom prst="rect">
            <a:avLst/>
          </a:prstGeom>
        </p:spPr>
        <p:txBody>
          <a:bodyPr lIns="0" tIns="0" rIns="0" bIns="0" rtlCol="0" anchor="t">
            <a:spAutoFit/>
          </a:bodyPr>
          <a:lstStyle/>
          <a:p>
            <a:pPr algn="l">
              <a:lnSpc>
                <a:spcPts val="3749"/>
              </a:lnSpc>
            </a:pPr>
            <a:r>
              <a:rPr lang="en-US" sz="2499">
                <a:solidFill>
                  <a:srgbClr val="182156"/>
                </a:solidFill>
                <a:latin typeface="Poppins"/>
                <a:ea typeface="Poppins"/>
                <a:cs typeface="Poppins"/>
                <a:sym typeface="Poppins"/>
              </a:rPr>
              <a:t>Opportunities for once you turn 18 -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2156"/>
        </a:solidFill>
        <a:effectLst/>
      </p:bgPr>
    </p:bg>
    <p:spTree>
      <p:nvGrpSpPr>
        <p:cNvPr id="1" name="">
          <a:extLst>
            <a:ext uri="{FF2B5EF4-FFF2-40B4-BE49-F238E27FC236}">
              <a16:creationId xmlns:a16="http://schemas.microsoft.com/office/drawing/2014/main" id="{A020EC9B-B3FF-4FB9-3AB5-A33A888C555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74C6039-1B12-69E6-EA6B-5387D1D23CCD}"/>
              </a:ext>
            </a:extLst>
          </p:cNvPr>
          <p:cNvGrpSpPr/>
          <p:nvPr/>
        </p:nvGrpSpPr>
        <p:grpSpPr>
          <a:xfrm>
            <a:off x="598824" y="377806"/>
            <a:ext cx="17004377" cy="7709170"/>
            <a:chOff x="0" y="0"/>
            <a:chExt cx="22672502" cy="10278893"/>
          </a:xfrm>
        </p:grpSpPr>
        <p:grpSp>
          <p:nvGrpSpPr>
            <p:cNvPr id="3" name="Group 3">
              <a:extLst>
                <a:ext uri="{FF2B5EF4-FFF2-40B4-BE49-F238E27FC236}">
                  <a16:creationId xmlns:a16="http://schemas.microsoft.com/office/drawing/2014/main" id="{565CE928-6B80-015B-93CD-E7563B71C2A2}"/>
                </a:ext>
              </a:extLst>
            </p:cNvPr>
            <p:cNvGrpSpPr/>
            <p:nvPr/>
          </p:nvGrpSpPr>
          <p:grpSpPr>
            <a:xfrm>
              <a:off x="0" y="0"/>
              <a:ext cx="22672502" cy="10278893"/>
              <a:chOff x="0" y="0"/>
              <a:chExt cx="4478519" cy="2030399"/>
            </a:xfrm>
          </p:grpSpPr>
          <p:sp>
            <p:nvSpPr>
              <p:cNvPr id="4" name="Freeform 4">
                <a:extLst>
                  <a:ext uri="{FF2B5EF4-FFF2-40B4-BE49-F238E27FC236}">
                    <a16:creationId xmlns:a16="http://schemas.microsoft.com/office/drawing/2014/main" id="{84766788-951E-B470-AC31-8D8304358684}"/>
                  </a:ext>
                </a:extLst>
              </p:cNvPr>
              <p:cNvSpPr/>
              <p:nvPr/>
            </p:nvSpPr>
            <p:spPr>
              <a:xfrm>
                <a:off x="0" y="0"/>
                <a:ext cx="4478519" cy="2030399"/>
              </a:xfrm>
              <a:custGeom>
                <a:avLst/>
                <a:gdLst/>
                <a:ahLst/>
                <a:cxnLst/>
                <a:rect l="l" t="t" r="r" b="b"/>
                <a:pathLst>
                  <a:path w="4478519" h="2030399">
                    <a:moveTo>
                      <a:pt x="0" y="0"/>
                    </a:moveTo>
                    <a:lnTo>
                      <a:pt x="4478519" y="0"/>
                    </a:lnTo>
                    <a:lnTo>
                      <a:pt x="4478519" y="2030399"/>
                    </a:lnTo>
                    <a:lnTo>
                      <a:pt x="0" y="2030399"/>
                    </a:lnTo>
                    <a:close/>
                  </a:path>
                </a:pathLst>
              </a:custGeom>
              <a:solidFill>
                <a:srgbClr val="FFFFFF"/>
              </a:solidFill>
              <a:ln w="38100" cap="sq">
                <a:solidFill>
                  <a:srgbClr val="182156"/>
                </a:solidFill>
                <a:prstDash val="solid"/>
                <a:miter/>
              </a:ln>
            </p:spPr>
            <p:txBody>
              <a:bodyPr/>
              <a:lstStyle/>
              <a:p>
                <a:endParaRPr lang="en-GB"/>
              </a:p>
            </p:txBody>
          </p:sp>
          <p:sp>
            <p:nvSpPr>
              <p:cNvPr id="5" name="TextBox 5">
                <a:extLst>
                  <a:ext uri="{FF2B5EF4-FFF2-40B4-BE49-F238E27FC236}">
                    <a16:creationId xmlns:a16="http://schemas.microsoft.com/office/drawing/2014/main" id="{F27A60ED-87D2-BFBA-8070-BB2AD932EADB}"/>
                  </a:ext>
                </a:extLst>
              </p:cNvPr>
              <p:cNvSpPr txBox="1"/>
              <p:nvPr/>
            </p:nvSpPr>
            <p:spPr>
              <a:xfrm>
                <a:off x="0" y="-38100"/>
                <a:ext cx="4478519" cy="2068499"/>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6A9DF31D-0C9C-D6F9-4DEB-5C8DA7C8F56D}"/>
                </a:ext>
              </a:extLst>
            </p:cNvPr>
            <p:cNvGrpSpPr/>
            <p:nvPr/>
          </p:nvGrpSpPr>
          <p:grpSpPr>
            <a:xfrm>
              <a:off x="247279" y="177438"/>
              <a:ext cx="22177945" cy="9924017"/>
              <a:chOff x="0" y="0"/>
              <a:chExt cx="4380829" cy="1960300"/>
            </a:xfrm>
          </p:grpSpPr>
          <p:sp>
            <p:nvSpPr>
              <p:cNvPr id="7" name="Freeform 7">
                <a:extLst>
                  <a:ext uri="{FF2B5EF4-FFF2-40B4-BE49-F238E27FC236}">
                    <a16:creationId xmlns:a16="http://schemas.microsoft.com/office/drawing/2014/main" id="{D2F1AA54-C26F-52C2-75C1-24497944EEDE}"/>
                  </a:ext>
                </a:extLst>
              </p:cNvPr>
              <p:cNvSpPr/>
              <p:nvPr/>
            </p:nvSpPr>
            <p:spPr>
              <a:xfrm>
                <a:off x="0" y="0"/>
                <a:ext cx="4380829" cy="1960300"/>
              </a:xfrm>
              <a:custGeom>
                <a:avLst/>
                <a:gdLst/>
                <a:ahLst/>
                <a:cxnLst/>
                <a:rect l="l" t="t" r="r" b="b"/>
                <a:pathLst>
                  <a:path w="4380829" h="1960300">
                    <a:moveTo>
                      <a:pt x="0" y="0"/>
                    </a:moveTo>
                    <a:lnTo>
                      <a:pt x="4380829" y="0"/>
                    </a:lnTo>
                    <a:lnTo>
                      <a:pt x="4380829" y="1960300"/>
                    </a:lnTo>
                    <a:lnTo>
                      <a:pt x="0" y="1960300"/>
                    </a:lnTo>
                    <a:close/>
                  </a:path>
                </a:pathLst>
              </a:custGeom>
              <a:solidFill>
                <a:srgbClr val="FFFFFF"/>
              </a:solidFill>
              <a:ln w="38100" cap="sq">
                <a:solidFill>
                  <a:srgbClr val="182156"/>
                </a:solidFill>
                <a:prstDash val="lgDash"/>
                <a:miter/>
              </a:ln>
            </p:spPr>
            <p:txBody>
              <a:bodyPr/>
              <a:lstStyle/>
              <a:p>
                <a:endParaRPr lang="en-GB" dirty="0"/>
              </a:p>
            </p:txBody>
          </p:sp>
          <p:sp>
            <p:nvSpPr>
              <p:cNvPr id="8" name="TextBox 8">
                <a:extLst>
                  <a:ext uri="{FF2B5EF4-FFF2-40B4-BE49-F238E27FC236}">
                    <a16:creationId xmlns:a16="http://schemas.microsoft.com/office/drawing/2014/main" id="{B709A390-83C5-FF20-3D86-9D984BF77CB2}"/>
                  </a:ext>
                </a:extLst>
              </p:cNvPr>
              <p:cNvSpPr txBox="1"/>
              <p:nvPr/>
            </p:nvSpPr>
            <p:spPr>
              <a:xfrm>
                <a:off x="0" y="-38100"/>
                <a:ext cx="4380829" cy="1998400"/>
              </a:xfrm>
              <a:prstGeom prst="rect">
                <a:avLst/>
              </a:prstGeom>
            </p:spPr>
            <p:txBody>
              <a:bodyPr lIns="50800" tIns="50800" rIns="50800" bIns="50800" rtlCol="0" anchor="ctr"/>
              <a:lstStyle/>
              <a:p>
                <a:pPr algn="ctr">
                  <a:lnSpc>
                    <a:spcPts val="2659"/>
                  </a:lnSpc>
                </a:pPr>
                <a:endParaRPr/>
              </a:p>
            </p:txBody>
          </p:sp>
        </p:grpSp>
      </p:grpSp>
      <p:sp>
        <p:nvSpPr>
          <p:cNvPr id="9" name="TextBox 9">
            <a:extLst>
              <a:ext uri="{FF2B5EF4-FFF2-40B4-BE49-F238E27FC236}">
                <a16:creationId xmlns:a16="http://schemas.microsoft.com/office/drawing/2014/main" id="{084830B6-46F8-86B8-D43B-A7134F13ACAE}"/>
              </a:ext>
            </a:extLst>
          </p:cNvPr>
          <p:cNvSpPr txBox="1"/>
          <p:nvPr/>
        </p:nvSpPr>
        <p:spPr>
          <a:xfrm>
            <a:off x="1197906" y="717744"/>
            <a:ext cx="9927524" cy="1200150"/>
          </a:xfrm>
          <a:prstGeom prst="rect">
            <a:avLst/>
          </a:prstGeom>
        </p:spPr>
        <p:txBody>
          <a:bodyPr lIns="0" tIns="0" rIns="0" bIns="0" rtlCol="0" anchor="t">
            <a:spAutoFit/>
          </a:bodyPr>
          <a:lstStyle/>
          <a:p>
            <a:pPr algn="l">
              <a:lnSpc>
                <a:spcPts val="8850"/>
              </a:lnSpc>
            </a:pPr>
            <a:r>
              <a:rPr lang="en-US" sz="7500" b="1" spc="420">
                <a:solidFill>
                  <a:srgbClr val="182156"/>
                </a:solidFill>
                <a:latin typeface="Poppins Bold"/>
                <a:ea typeface="Poppins Bold"/>
                <a:cs typeface="Poppins Bold"/>
                <a:sym typeface="Poppins Bold"/>
              </a:rPr>
              <a:t>OPPORTUNITIES</a:t>
            </a:r>
          </a:p>
        </p:txBody>
      </p:sp>
      <p:sp>
        <p:nvSpPr>
          <p:cNvPr id="10" name="TextBox 10">
            <a:extLst>
              <a:ext uri="{FF2B5EF4-FFF2-40B4-BE49-F238E27FC236}">
                <a16:creationId xmlns:a16="http://schemas.microsoft.com/office/drawing/2014/main" id="{85DDCEA2-6537-F1B5-E14C-AF847A6EE99A}"/>
              </a:ext>
            </a:extLst>
          </p:cNvPr>
          <p:cNvSpPr txBox="1"/>
          <p:nvPr/>
        </p:nvSpPr>
        <p:spPr>
          <a:xfrm>
            <a:off x="1197906" y="2060806"/>
            <a:ext cx="12148467" cy="800100"/>
          </a:xfrm>
          <a:prstGeom prst="rect">
            <a:avLst/>
          </a:prstGeom>
        </p:spPr>
        <p:txBody>
          <a:bodyPr lIns="0" tIns="0" rIns="0" bIns="0" rtlCol="0" anchor="t">
            <a:spAutoFit/>
          </a:bodyPr>
          <a:lstStyle/>
          <a:p>
            <a:pPr algn="l">
              <a:lnSpc>
                <a:spcPts val="6299"/>
              </a:lnSpc>
            </a:pPr>
            <a:r>
              <a:rPr lang="en-US" sz="4499" b="1">
                <a:solidFill>
                  <a:srgbClr val="182156"/>
                </a:solidFill>
                <a:latin typeface="Poppins Bold"/>
                <a:ea typeface="Poppins Bold"/>
                <a:cs typeface="Poppins Bold"/>
                <a:sym typeface="Poppins Bold"/>
              </a:rPr>
              <a:t>WHAT ELSE CAN I DO?</a:t>
            </a:r>
          </a:p>
        </p:txBody>
      </p:sp>
      <p:grpSp>
        <p:nvGrpSpPr>
          <p:cNvPr id="11" name="Group 11">
            <a:extLst>
              <a:ext uri="{FF2B5EF4-FFF2-40B4-BE49-F238E27FC236}">
                <a16:creationId xmlns:a16="http://schemas.microsoft.com/office/drawing/2014/main" id="{292334AB-F2DC-CD68-07FC-CC24931583B6}"/>
              </a:ext>
            </a:extLst>
          </p:cNvPr>
          <p:cNvGrpSpPr/>
          <p:nvPr/>
        </p:nvGrpSpPr>
        <p:grpSpPr>
          <a:xfrm>
            <a:off x="12933504" y="774894"/>
            <a:ext cx="4328656" cy="1353101"/>
            <a:chOff x="0" y="0"/>
            <a:chExt cx="5771541" cy="1804135"/>
          </a:xfrm>
        </p:grpSpPr>
        <p:sp>
          <p:nvSpPr>
            <p:cNvPr id="12" name="TextBox 12">
              <a:extLst>
                <a:ext uri="{FF2B5EF4-FFF2-40B4-BE49-F238E27FC236}">
                  <a16:creationId xmlns:a16="http://schemas.microsoft.com/office/drawing/2014/main" id="{028CDF3E-009C-92FD-7378-87F86EF07ECA}"/>
                </a:ext>
              </a:extLst>
            </p:cNvPr>
            <p:cNvSpPr txBox="1"/>
            <p:nvPr/>
          </p:nvSpPr>
          <p:spPr>
            <a:xfrm rot="-240000">
              <a:off x="727795" y="877548"/>
              <a:ext cx="3293165" cy="812717"/>
            </a:xfrm>
            <a:prstGeom prst="rect">
              <a:avLst/>
            </a:prstGeom>
          </p:spPr>
          <p:txBody>
            <a:bodyPr lIns="0" tIns="0" rIns="0" bIns="0" rtlCol="0" anchor="t">
              <a:spAutoFit/>
            </a:bodyPr>
            <a:lstStyle/>
            <a:p>
              <a:pPr algn="ctr">
                <a:lnSpc>
                  <a:spcPts val="5149"/>
                </a:lnSpc>
              </a:pPr>
              <a:r>
                <a:rPr lang="en-US" sz="3678">
                  <a:solidFill>
                    <a:srgbClr val="182156"/>
                  </a:solidFill>
                  <a:latin typeface="Mr Dafoe"/>
                  <a:ea typeface="Mr Dafoe"/>
                  <a:cs typeface="Mr Dafoe"/>
                  <a:sym typeface="Mr Dafoe"/>
                </a:rPr>
                <a:t>2025</a:t>
              </a:r>
            </a:p>
          </p:txBody>
        </p:sp>
        <p:sp>
          <p:nvSpPr>
            <p:cNvPr id="13" name="Freeform 13">
              <a:extLst>
                <a:ext uri="{FF2B5EF4-FFF2-40B4-BE49-F238E27FC236}">
                  <a16:creationId xmlns:a16="http://schemas.microsoft.com/office/drawing/2014/main" id="{66799BDA-6F10-FB61-7EDA-DA4964F25E63}"/>
                </a:ext>
              </a:extLst>
            </p:cNvPr>
            <p:cNvSpPr/>
            <p:nvPr/>
          </p:nvSpPr>
          <p:spPr>
            <a:xfrm>
              <a:off x="898841" y="70575"/>
              <a:ext cx="739736" cy="908158"/>
            </a:xfrm>
            <a:custGeom>
              <a:avLst/>
              <a:gdLst/>
              <a:ahLst/>
              <a:cxnLst/>
              <a:rect l="l" t="t" r="r" b="b"/>
              <a:pathLst>
                <a:path w="739736" h="908158">
                  <a:moveTo>
                    <a:pt x="0" y="0"/>
                  </a:moveTo>
                  <a:lnTo>
                    <a:pt x="739736" y="0"/>
                  </a:lnTo>
                  <a:lnTo>
                    <a:pt x="739736" y="908158"/>
                  </a:lnTo>
                  <a:lnTo>
                    <a:pt x="0" y="908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a:extLst>
                <a:ext uri="{FF2B5EF4-FFF2-40B4-BE49-F238E27FC236}">
                  <a16:creationId xmlns:a16="http://schemas.microsoft.com/office/drawing/2014/main" id="{D334AAB7-6333-4A13-AD7A-3B7068416F4D}"/>
                </a:ext>
              </a:extLst>
            </p:cNvPr>
            <p:cNvSpPr/>
            <p:nvPr/>
          </p:nvSpPr>
          <p:spPr>
            <a:xfrm>
              <a:off x="1701534" y="0"/>
              <a:ext cx="1013822" cy="836864"/>
            </a:xfrm>
            <a:custGeom>
              <a:avLst/>
              <a:gdLst/>
              <a:ahLst/>
              <a:cxnLst/>
              <a:rect l="l" t="t" r="r" b="b"/>
              <a:pathLst>
                <a:path w="1013822" h="836864">
                  <a:moveTo>
                    <a:pt x="0" y="0"/>
                  </a:moveTo>
                  <a:lnTo>
                    <a:pt x="1013822" y="0"/>
                  </a:lnTo>
                  <a:lnTo>
                    <a:pt x="1013822" y="836864"/>
                  </a:lnTo>
                  <a:lnTo>
                    <a:pt x="0" y="836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Freeform 15">
              <a:extLst>
                <a:ext uri="{FF2B5EF4-FFF2-40B4-BE49-F238E27FC236}">
                  <a16:creationId xmlns:a16="http://schemas.microsoft.com/office/drawing/2014/main" id="{7666FD7A-B4AB-3ABC-DA50-892E27C887C5}"/>
                </a:ext>
              </a:extLst>
            </p:cNvPr>
            <p:cNvSpPr/>
            <p:nvPr/>
          </p:nvSpPr>
          <p:spPr>
            <a:xfrm>
              <a:off x="2778313" y="70575"/>
              <a:ext cx="951477" cy="1002514"/>
            </a:xfrm>
            <a:custGeom>
              <a:avLst/>
              <a:gdLst/>
              <a:ahLst/>
              <a:cxnLst/>
              <a:rect l="l" t="t" r="r" b="b"/>
              <a:pathLst>
                <a:path w="951477" h="1002514">
                  <a:moveTo>
                    <a:pt x="0" y="0"/>
                  </a:moveTo>
                  <a:lnTo>
                    <a:pt x="951477" y="0"/>
                  </a:lnTo>
                  <a:lnTo>
                    <a:pt x="951477" y="1002514"/>
                  </a:lnTo>
                  <a:lnTo>
                    <a:pt x="0" y="10025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a:extLst>
                <a:ext uri="{FF2B5EF4-FFF2-40B4-BE49-F238E27FC236}">
                  <a16:creationId xmlns:a16="http://schemas.microsoft.com/office/drawing/2014/main" id="{942E0219-7553-4D79-CE31-BC1CD9D3A7E2}"/>
                </a:ext>
              </a:extLst>
            </p:cNvPr>
            <p:cNvSpPr/>
            <p:nvPr/>
          </p:nvSpPr>
          <p:spPr>
            <a:xfrm>
              <a:off x="3792746"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Freeform 17">
              <a:extLst>
                <a:ext uri="{FF2B5EF4-FFF2-40B4-BE49-F238E27FC236}">
                  <a16:creationId xmlns:a16="http://schemas.microsoft.com/office/drawing/2014/main" id="{FE0FEBE1-4D60-F80D-40F0-C89FE2BAC73B}"/>
                </a:ext>
              </a:extLst>
            </p:cNvPr>
            <p:cNvSpPr/>
            <p:nvPr/>
          </p:nvSpPr>
          <p:spPr>
            <a:xfrm>
              <a:off x="4692567" y="0"/>
              <a:ext cx="1078975" cy="1073089"/>
            </a:xfrm>
            <a:custGeom>
              <a:avLst/>
              <a:gdLst/>
              <a:ahLst/>
              <a:cxnLst/>
              <a:rect l="l" t="t" r="r" b="b"/>
              <a:pathLst>
                <a:path w="1078975" h="1073089">
                  <a:moveTo>
                    <a:pt x="0" y="0"/>
                  </a:moveTo>
                  <a:lnTo>
                    <a:pt x="1078974" y="0"/>
                  </a:lnTo>
                  <a:lnTo>
                    <a:pt x="1078974" y="1073089"/>
                  </a:lnTo>
                  <a:lnTo>
                    <a:pt x="0" y="1073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a:extLst>
                <a:ext uri="{FF2B5EF4-FFF2-40B4-BE49-F238E27FC236}">
                  <a16:creationId xmlns:a16="http://schemas.microsoft.com/office/drawing/2014/main" id="{21D14654-6187-AB8E-97D4-8C790BE4C9A0}"/>
                </a:ext>
              </a:extLst>
            </p:cNvPr>
            <p:cNvSpPr/>
            <p:nvPr/>
          </p:nvSpPr>
          <p:spPr>
            <a:xfrm>
              <a:off x="0" y="0"/>
              <a:ext cx="836864" cy="836864"/>
            </a:xfrm>
            <a:custGeom>
              <a:avLst/>
              <a:gdLst/>
              <a:ahLst/>
              <a:cxnLst/>
              <a:rect l="l" t="t" r="r" b="b"/>
              <a:pathLst>
                <a:path w="836864" h="836864">
                  <a:moveTo>
                    <a:pt x="0" y="0"/>
                  </a:moveTo>
                  <a:lnTo>
                    <a:pt x="836864" y="0"/>
                  </a:lnTo>
                  <a:lnTo>
                    <a:pt x="836864" y="836864"/>
                  </a:lnTo>
                  <a:lnTo>
                    <a:pt x="0" y="8368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9" name="TextBox 19">
              <a:extLst>
                <a:ext uri="{FF2B5EF4-FFF2-40B4-BE49-F238E27FC236}">
                  <a16:creationId xmlns:a16="http://schemas.microsoft.com/office/drawing/2014/main" id="{D30627D3-067E-CF9C-B752-DC79A9F6C8D8}"/>
                </a:ext>
              </a:extLst>
            </p:cNvPr>
            <p:cNvSpPr txBox="1"/>
            <p:nvPr/>
          </p:nvSpPr>
          <p:spPr>
            <a:xfrm>
              <a:off x="2884183" y="490877"/>
              <a:ext cx="739736" cy="561110"/>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0" name="TextBox 20">
              <a:extLst>
                <a:ext uri="{FF2B5EF4-FFF2-40B4-BE49-F238E27FC236}">
                  <a16:creationId xmlns:a16="http://schemas.microsoft.com/office/drawing/2014/main" id="{8D78B91E-9119-4694-690F-7CEB05956A46}"/>
                </a:ext>
              </a:extLst>
            </p:cNvPr>
            <p:cNvSpPr txBox="1"/>
            <p:nvPr/>
          </p:nvSpPr>
          <p:spPr>
            <a:xfrm>
              <a:off x="898841" y="470857"/>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G</a:t>
              </a:r>
            </a:p>
          </p:txBody>
        </p:sp>
        <p:sp>
          <p:nvSpPr>
            <p:cNvPr id="21" name="TextBox 21">
              <a:extLst>
                <a:ext uri="{FF2B5EF4-FFF2-40B4-BE49-F238E27FC236}">
                  <a16:creationId xmlns:a16="http://schemas.microsoft.com/office/drawing/2014/main" id="{E1AD22A0-8CA0-DD53-66D5-1BC130321FB8}"/>
                </a:ext>
              </a:extLst>
            </p:cNvPr>
            <p:cNvSpPr txBox="1"/>
            <p:nvPr/>
          </p:nvSpPr>
          <p:spPr>
            <a:xfrm>
              <a:off x="48564"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I</a:t>
              </a:r>
            </a:p>
          </p:txBody>
        </p:sp>
        <p:sp>
          <p:nvSpPr>
            <p:cNvPr id="22" name="TextBox 22">
              <a:extLst>
                <a:ext uri="{FF2B5EF4-FFF2-40B4-BE49-F238E27FC236}">
                  <a16:creationId xmlns:a16="http://schemas.microsoft.com/office/drawing/2014/main" id="{17DF1DA4-6433-CE9D-AAA4-5438AE3A6B90}"/>
                </a:ext>
              </a:extLst>
            </p:cNvPr>
            <p:cNvSpPr txBox="1"/>
            <p:nvPr/>
          </p:nvSpPr>
          <p:spPr>
            <a:xfrm>
              <a:off x="1838577" y="331250"/>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N</a:t>
              </a:r>
            </a:p>
          </p:txBody>
        </p:sp>
        <p:sp>
          <p:nvSpPr>
            <p:cNvPr id="23" name="TextBox 23">
              <a:extLst>
                <a:ext uri="{FF2B5EF4-FFF2-40B4-BE49-F238E27FC236}">
                  <a16:creationId xmlns:a16="http://schemas.microsoft.com/office/drawing/2014/main" id="{CE65F7C0-6F66-3F73-C18D-A30B7616B3CF}"/>
                </a:ext>
              </a:extLst>
            </p:cNvPr>
            <p:cNvSpPr txBox="1"/>
            <p:nvPr/>
          </p:nvSpPr>
          <p:spPr>
            <a:xfrm>
              <a:off x="3841310" y="317902"/>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T</a:t>
              </a:r>
            </a:p>
          </p:txBody>
        </p:sp>
        <p:sp>
          <p:nvSpPr>
            <p:cNvPr id="24" name="TextBox 24">
              <a:extLst>
                <a:ext uri="{FF2B5EF4-FFF2-40B4-BE49-F238E27FC236}">
                  <a16:creationId xmlns:a16="http://schemas.microsoft.com/office/drawing/2014/main" id="{CFB99EA5-B8C1-F691-E5E2-F8904492031F}"/>
                </a:ext>
              </a:extLst>
            </p:cNvPr>
            <p:cNvSpPr txBox="1"/>
            <p:nvPr/>
          </p:nvSpPr>
          <p:spPr>
            <a:xfrm>
              <a:off x="4862186" y="464183"/>
              <a:ext cx="739736" cy="563112"/>
            </a:xfrm>
            <a:prstGeom prst="rect">
              <a:avLst/>
            </a:prstGeom>
          </p:spPr>
          <p:txBody>
            <a:bodyPr lIns="0" tIns="0" rIns="0" bIns="0" rtlCol="0" anchor="t">
              <a:spAutoFit/>
            </a:bodyPr>
            <a:lstStyle/>
            <a:p>
              <a:pPr algn="ctr">
                <a:lnSpc>
                  <a:spcPts val="2690"/>
                </a:lnSpc>
              </a:pPr>
              <a:r>
                <a:rPr lang="en-US" sz="3363" b="1" spc="-242">
                  <a:solidFill>
                    <a:srgbClr val="FFFFFF"/>
                  </a:solidFill>
                  <a:latin typeface="Garbata Heavy"/>
                  <a:ea typeface="Garbata Heavy"/>
                  <a:cs typeface="Garbata Heavy"/>
                  <a:sym typeface="Garbata Heavy"/>
                </a:rPr>
                <a:t>E</a:t>
              </a:r>
            </a:p>
          </p:txBody>
        </p:sp>
      </p:grpSp>
      <p:sp>
        <p:nvSpPr>
          <p:cNvPr id="25" name="Freeform 25">
            <a:extLst>
              <a:ext uri="{FF2B5EF4-FFF2-40B4-BE49-F238E27FC236}">
                <a16:creationId xmlns:a16="http://schemas.microsoft.com/office/drawing/2014/main" id="{571543C0-824C-8CD8-CC38-FA2DE0491424}"/>
              </a:ext>
            </a:extLst>
          </p:cNvPr>
          <p:cNvSpPr/>
          <p:nvPr/>
        </p:nvSpPr>
        <p:spPr>
          <a:xfrm>
            <a:off x="11525092" y="8417848"/>
            <a:ext cx="6527991" cy="1680903"/>
          </a:xfrm>
          <a:custGeom>
            <a:avLst/>
            <a:gdLst/>
            <a:ahLst/>
            <a:cxnLst/>
            <a:rect l="l" t="t" r="r" b="b"/>
            <a:pathLst>
              <a:path w="6527991" h="1680903">
                <a:moveTo>
                  <a:pt x="0" y="0"/>
                </a:moveTo>
                <a:lnTo>
                  <a:pt x="6527991" y="0"/>
                </a:lnTo>
                <a:lnTo>
                  <a:pt x="6527991" y="1680904"/>
                </a:lnTo>
                <a:lnTo>
                  <a:pt x="0" y="1680904"/>
                </a:lnTo>
                <a:lnTo>
                  <a:pt x="0" y="0"/>
                </a:lnTo>
                <a:close/>
              </a:path>
            </a:pathLst>
          </a:custGeom>
          <a:blipFill>
            <a:blip r:embed="rId14"/>
            <a:stretch>
              <a:fillRect/>
            </a:stretch>
          </a:blipFill>
        </p:spPr>
        <p:txBody>
          <a:bodyPr/>
          <a:lstStyle/>
          <a:p>
            <a:endParaRPr lang="en-GB"/>
          </a:p>
        </p:txBody>
      </p:sp>
      <p:grpSp>
        <p:nvGrpSpPr>
          <p:cNvPr id="26" name="Group 26">
            <a:extLst>
              <a:ext uri="{FF2B5EF4-FFF2-40B4-BE49-F238E27FC236}">
                <a16:creationId xmlns:a16="http://schemas.microsoft.com/office/drawing/2014/main" id="{DE25E63E-AFB8-98D5-F08C-F32EA9ECCBAA}"/>
              </a:ext>
            </a:extLst>
          </p:cNvPr>
          <p:cNvGrpSpPr/>
          <p:nvPr/>
        </p:nvGrpSpPr>
        <p:grpSpPr>
          <a:xfrm>
            <a:off x="216887" y="8386573"/>
            <a:ext cx="3307332" cy="1669566"/>
            <a:chOff x="0" y="0"/>
            <a:chExt cx="4409776" cy="2226088"/>
          </a:xfrm>
        </p:grpSpPr>
        <p:sp>
          <p:nvSpPr>
            <p:cNvPr id="27" name="Freeform 27">
              <a:extLst>
                <a:ext uri="{FF2B5EF4-FFF2-40B4-BE49-F238E27FC236}">
                  <a16:creationId xmlns:a16="http://schemas.microsoft.com/office/drawing/2014/main" id="{04496453-7B03-49DB-9006-2D4271C547A6}"/>
                </a:ext>
              </a:extLst>
            </p:cNvPr>
            <p:cNvSpPr/>
            <p:nvPr/>
          </p:nvSpPr>
          <p:spPr>
            <a:xfrm>
              <a:off x="2183688"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5"/>
              <a:stretch>
                <a:fillRect/>
              </a:stretch>
            </a:blipFill>
          </p:spPr>
          <p:txBody>
            <a:bodyPr/>
            <a:lstStyle/>
            <a:p>
              <a:endParaRPr lang="en-GB"/>
            </a:p>
          </p:txBody>
        </p:sp>
        <p:sp>
          <p:nvSpPr>
            <p:cNvPr id="28" name="Freeform 28">
              <a:extLst>
                <a:ext uri="{FF2B5EF4-FFF2-40B4-BE49-F238E27FC236}">
                  <a16:creationId xmlns:a16="http://schemas.microsoft.com/office/drawing/2014/main" id="{6613AA41-1798-A691-68EE-CD318619EC78}"/>
                </a:ext>
              </a:extLst>
            </p:cNvPr>
            <p:cNvSpPr/>
            <p:nvPr/>
          </p:nvSpPr>
          <p:spPr>
            <a:xfrm>
              <a:off x="0" y="0"/>
              <a:ext cx="2226088" cy="2226088"/>
            </a:xfrm>
            <a:custGeom>
              <a:avLst/>
              <a:gdLst/>
              <a:ahLst/>
              <a:cxnLst/>
              <a:rect l="l" t="t" r="r" b="b"/>
              <a:pathLst>
                <a:path w="2226088" h="2226088">
                  <a:moveTo>
                    <a:pt x="0" y="0"/>
                  </a:moveTo>
                  <a:lnTo>
                    <a:pt x="2226088" y="0"/>
                  </a:lnTo>
                  <a:lnTo>
                    <a:pt x="2226088" y="2226088"/>
                  </a:lnTo>
                  <a:lnTo>
                    <a:pt x="0" y="2226088"/>
                  </a:lnTo>
                  <a:lnTo>
                    <a:pt x="0" y="0"/>
                  </a:lnTo>
                  <a:close/>
                </a:path>
              </a:pathLst>
            </a:custGeom>
            <a:blipFill>
              <a:blip r:embed="rId16"/>
              <a:stretch>
                <a:fillRect/>
              </a:stretch>
            </a:blipFill>
          </p:spPr>
          <p:txBody>
            <a:bodyPr/>
            <a:lstStyle/>
            <a:p>
              <a:endParaRPr lang="en-GB"/>
            </a:p>
          </p:txBody>
        </p:sp>
      </p:grpSp>
      <p:sp>
        <p:nvSpPr>
          <p:cNvPr id="29" name="AutoShape 29">
            <a:extLst>
              <a:ext uri="{FF2B5EF4-FFF2-40B4-BE49-F238E27FC236}">
                <a16:creationId xmlns:a16="http://schemas.microsoft.com/office/drawing/2014/main" id="{4F4FE6CB-3881-5AB1-23BC-D6B4187621CE}"/>
              </a:ext>
            </a:extLst>
          </p:cNvPr>
          <p:cNvSpPr/>
          <p:nvPr/>
        </p:nvSpPr>
        <p:spPr>
          <a:xfrm>
            <a:off x="1197906" y="2937107"/>
            <a:ext cx="15703273" cy="0"/>
          </a:xfrm>
          <a:prstGeom prst="line">
            <a:avLst/>
          </a:prstGeom>
          <a:ln w="38100" cap="flat">
            <a:solidFill>
              <a:srgbClr val="182156"/>
            </a:solidFill>
            <a:prstDash val="lgDash"/>
            <a:headEnd type="none" w="sm" len="sm"/>
            <a:tailEnd type="none" w="sm" len="sm"/>
          </a:ln>
        </p:spPr>
        <p:txBody>
          <a:bodyPr/>
          <a:lstStyle/>
          <a:p>
            <a:endParaRPr lang="en-GB"/>
          </a:p>
        </p:txBody>
      </p:sp>
      <p:sp>
        <p:nvSpPr>
          <p:cNvPr id="30" name="TextBox 30">
            <a:extLst>
              <a:ext uri="{FF2B5EF4-FFF2-40B4-BE49-F238E27FC236}">
                <a16:creationId xmlns:a16="http://schemas.microsoft.com/office/drawing/2014/main" id="{C5EEDB08-8CEC-3632-647E-E2A176D5409D}"/>
              </a:ext>
            </a:extLst>
          </p:cNvPr>
          <p:cNvSpPr txBox="1"/>
          <p:nvPr/>
        </p:nvSpPr>
        <p:spPr>
          <a:xfrm>
            <a:off x="1819084" y="4257975"/>
            <a:ext cx="14809320" cy="445571"/>
          </a:xfrm>
          <a:prstGeom prst="rect">
            <a:avLst/>
          </a:prstGeom>
        </p:spPr>
        <p:txBody>
          <a:bodyPr lIns="0" tIns="0" rIns="0" bIns="0" rtlCol="0" anchor="t">
            <a:spAutoFit/>
          </a:bodyPr>
          <a:lstStyle/>
          <a:p>
            <a:pPr algn="l">
              <a:lnSpc>
                <a:spcPts val="3749"/>
              </a:lnSpc>
            </a:pPr>
            <a:r>
              <a:rPr lang="en-US" sz="2499" dirty="0">
                <a:solidFill>
                  <a:srgbClr val="182156"/>
                </a:solidFill>
                <a:latin typeface="Poppins"/>
                <a:ea typeface="Poppins"/>
                <a:cs typeface="Poppins"/>
                <a:sym typeface="Poppins"/>
              </a:rPr>
              <a:t>London and South East Region - @girlguidinglaser</a:t>
            </a:r>
          </a:p>
        </p:txBody>
      </p:sp>
      <p:sp>
        <p:nvSpPr>
          <p:cNvPr id="31" name="Freeform 31">
            <a:extLst>
              <a:ext uri="{FF2B5EF4-FFF2-40B4-BE49-F238E27FC236}">
                <a16:creationId xmlns:a16="http://schemas.microsoft.com/office/drawing/2014/main" id="{04F702EC-FA9F-00C6-992B-FB11126D2986}"/>
              </a:ext>
            </a:extLst>
          </p:cNvPr>
          <p:cNvSpPr/>
          <p:nvPr/>
        </p:nvSpPr>
        <p:spPr>
          <a:xfrm>
            <a:off x="1197906" y="4337311"/>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2" name="TextBox 32">
            <a:extLst>
              <a:ext uri="{FF2B5EF4-FFF2-40B4-BE49-F238E27FC236}">
                <a16:creationId xmlns:a16="http://schemas.microsoft.com/office/drawing/2014/main" id="{5CBD825B-D767-BBE8-D2CD-04183D28F999}"/>
              </a:ext>
            </a:extLst>
          </p:cNvPr>
          <p:cNvSpPr txBox="1"/>
          <p:nvPr/>
        </p:nvSpPr>
        <p:spPr>
          <a:xfrm>
            <a:off x="1819084" y="4861303"/>
            <a:ext cx="14809320" cy="445571"/>
          </a:xfrm>
          <a:prstGeom prst="rect">
            <a:avLst/>
          </a:prstGeom>
        </p:spPr>
        <p:txBody>
          <a:bodyPr lIns="0" tIns="0" rIns="0" bIns="0" rtlCol="0" anchor="t">
            <a:spAutoFit/>
          </a:bodyPr>
          <a:lstStyle/>
          <a:p>
            <a:pPr algn="l">
              <a:lnSpc>
                <a:spcPts val="3749"/>
              </a:lnSpc>
            </a:pPr>
            <a:r>
              <a:rPr lang="en-US" sz="2499" dirty="0" err="1">
                <a:solidFill>
                  <a:srgbClr val="182156"/>
                </a:solidFill>
                <a:latin typeface="Poppins"/>
                <a:ea typeface="Poppins"/>
                <a:cs typeface="Poppins"/>
                <a:sym typeface="Poppins"/>
              </a:rPr>
              <a:t>LaSER</a:t>
            </a:r>
            <a:r>
              <a:rPr lang="en-US" sz="2499" dirty="0">
                <a:solidFill>
                  <a:srgbClr val="182156"/>
                </a:solidFill>
                <a:latin typeface="Poppins"/>
                <a:ea typeface="Poppins"/>
                <a:cs typeface="Poppins"/>
                <a:sym typeface="Poppins"/>
              </a:rPr>
              <a:t> Peer Education - @laserpeereducation</a:t>
            </a:r>
          </a:p>
        </p:txBody>
      </p:sp>
      <p:sp>
        <p:nvSpPr>
          <p:cNvPr id="33" name="Freeform 33">
            <a:extLst>
              <a:ext uri="{FF2B5EF4-FFF2-40B4-BE49-F238E27FC236}">
                <a16:creationId xmlns:a16="http://schemas.microsoft.com/office/drawing/2014/main" id="{1681743C-666B-F992-F1CC-DC04C6F707BE}"/>
              </a:ext>
            </a:extLst>
          </p:cNvPr>
          <p:cNvSpPr/>
          <p:nvPr/>
        </p:nvSpPr>
        <p:spPr>
          <a:xfrm>
            <a:off x="1197906" y="4940639"/>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4" name="TextBox 34">
            <a:extLst>
              <a:ext uri="{FF2B5EF4-FFF2-40B4-BE49-F238E27FC236}">
                <a16:creationId xmlns:a16="http://schemas.microsoft.com/office/drawing/2014/main" id="{34110725-5C05-403F-0F7E-3F29360AA73B}"/>
              </a:ext>
            </a:extLst>
          </p:cNvPr>
          <p:cNvSpPr txBox="1"/>
          <p:nvPr/>
        </p:nvSpPr>
        <p:spPr>
          <a:xfrm>
            <a:off x="1819084" y="3651744"/>
            <a:ext cx="14809320" cy="445571"/>
          </a:xfrm>
          <a:prstGeom prst="rect">
            <a:avLst/>
          </a:prstGeom>
        </p:spPr>
        <p:txBody>
          <a:bodyPr lIns="0" tIns="0" rIns="0" bIns="0" rtlCol="0" anchor="t">
            <a:spAutoFit/>
          </a:bodyPr>
          <a:lstStyle/>
          <a:p>
            <a:pPr algn="l">
              <a:lnSpc>
                <a:spcPts val="3749"/>
              </a:lnSpc>
            </a:pPr>
            <a:r>
              <a:rPr lang="en-US" sz="2499" dirty="0">
                <a:solidFill>
                  <a:srgbClr val="182156"/>
                </a:solidFill>
                <a:latin typeface="Poppins"/>
                <a:ea typeface="Poppins"/>
                <a:cs typeface="Poppins"/>
                <a:sym typeface="Poppins"/>
              </a:rPr>
              <a:t>Girlguiding - @girlguiding</a:t>
            </a:r>
            <a:endParaRPr lang="en-US" sz="2499" b="1" dirty="0">
              <a:solidFill>
                <a:srgbClr val="182156"/>
              </a:solidFill>
              <a:latin typeface="Poppins Bold"/>
              <a:ea typeface="Poppins Bold"/>
              <a:cs typeface="Poppins Bold"/>
              <a:sym typeface="Poppins Bold"/>
            </a:endParaRPr>
          </a:p>
        </p:txBody>
      </p:sp>
      <p:sp>
        <p:nvSpPr>
          <p:cNvPr id="35" name="Freeform 35">
            <a:extLst>
              <a:ext uri="{FF2B5EF4-FFF2-40B4-BE49-F238E27FC236}">
                <a16:creationId xmlns:a16="http://schemas.microsoft.com/office/drawing/2014/main" id="{76104DFE-8893-2A9A-9757-2F4F19BD53C5}"/>
              </a:ext>
            </a:extLst>
          </p:cNvPr>
          <p:cNvSpPr/>
          <p:nvPr/>
        </p:nvSpPr>
        <p:spPr>
          <a:xfrm>
            <a:off x="1197906" y="3731080"/>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6" name="TextBox 36">
            <a:extLst>
              <a:ext uri="{FF2B5EF4-FFF2-40B4-BE49-F238E27FC236}">
                <a16:creationId xmlns:a16="http://schemas.microsoft.com/office/drawing/2014/main" id="{7790F854-DC81-9C59-6265-5AB024465C2F}"/>
              </a:ext>
            </a:extLst>
          </p:cNvPr>
          <p:cNvSpPr txBox="1"/>
          <p:nvPr/>
        </p:nvSpPr>
        <p:spPr>
          <a:xfrm>
            <a:off x="1819084" y="5483681"/>
            <a:ext cx="14809320" cy="445571"/>
          </a:xfrm>
          <a:prstGeom prst="rect">
            <a:avLst/>
          </a:prstGeom>
        </p:spPr>
        <p:txBody>
          <a:bodyPr lIns="0" tIns="0" rIns="0" bIns="0" rtlCol="0" anchor="t">
            <a:spAutoFit/>
          </a:bodyPr>
          <a:lstStyle/>
          <a:p>
            <a:pPr algn="l">
              <a:lnSpc>
                <a:spcPts val="3749"/>
              </a:lnSpc>
            </a:pPr>
            <a:r>
              <a:rPr lang="en-US" sz="2499" dirty="0">
                <a:solidFill>
                  <a:srgbClr val="182156"/>
                </a:solidFill>
                <a:latin typeface="Poppins"/>
                <a:ea typeface="Poppins"/>
                <a:cs typeface="Poppins"/>
                <a:sym typeface="Poppins"/>
              </a:rPr>
              <a:t>Middlesex West County - @ggmiddlesexwest</a:t>
            </a:r>
          </a:p>
        </p:txBody>
      </p:sp>
      <p:sp>
        <p:nvSpPr>
          <p:cNvPr id="37" name="Freeform 37">
            <a:extLst>
              <a:ext uri="{FF2B5EF4-FFF2-40B4-BE49-F238E27FC236}">
                <a16:creationId xmlns:a16="http://schemas.microsoft.com/office/drawing/2014/main" id="{3A4A6AF7-48F4-1E24-DD6C-34BE00902EB5}"/>
              </a:ext>
            </a:extLst>
          </p:cNvPr>
          <p:cNvSpPr/>
          <p:nvPr/>
        </p:nvSpPr>
        <p:spPr>
          <a:xfrm>
            <a:off x="1197906" y="5563017"/>
            <a:ext cx="403303" cy="403303"/>
          </a:xfrm>
          <a:custGeom>
            <a:avLst/>
            <a:gdLst/>
            <a:ahLst/>
            <a:cxnLst/>
            <a:rect l="l" t="t" r="r" b="b"/>
            <a:pathLst>
              <a:path w="403303" h="403303">
                <a:moveTo>
                  <a:pt x="0" y="0"/>
                </a:moveTo>
                <a:lnTo>
                  <a:pt x="403303" y="0"/>
                </a:lnTo>
                <a:lnTo>
                  <a:pt x="403303" y="403303"/>
                </a:lnTo>
                <a:lnTo>
                  <a:pt x="0" y="40330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44" name="TextBox 44">
            <a:extLst>
              <a:ext uri="{FF2B5EF4-FFF2-40B4-BE49-F238E27FC236}">
                <a16:creationId xmlns:a16="http://schemas.microsoft.com/office/drawing/2014/main" id="{8E1F00CB-37D6-9A00-2C1F-62D2476E06F8}"/>
              </a:ext>
            </a:extLst>
          </p:cNvPr>
          <p:cNvSpPr txBox="1"/>
          <p:nvPr/>
        </p:nvSpPr>
        <p:spPr>
          <a:xfrm>
            <a:off x="1197906" y="3127607"/>
            <a:ext cx="14809320" cy="445571"/>
          </a:xfrm>
          <a:prstGeom prst="rect">
            <a:avLst/>
          </a:prstGeom>
        </p:spPr>
        <p:txBody>
          <a:bodyPr lIns="0" tIns="0" rIns="0" bIns="0" rtlCol="0" anchor="t">
            <a:spAutoFit/>
          </a:bodyPr>
          <a:lstStyle/>
          <a:p>
            <a:pPr algn="l">
              <a:lnSpc>
                <a:spcPts val="3749"/>
              </a:lnSpc>
            </a:pPr>
            <a:r>
              <a:rPr lang="en-US" sz="2499" b="1" dirty="0">
                <a:solidFill>
                  <a:srgbClr val="182156"/>
                </a:solidFill>
                <a:latin typeface="Poppins"/>
                <a:ea typeface="Poppins"/>
                <a:cs typeface="Poppins"/>
                <a:sym typeface="Poppins"/>
              </a:rPr>
              <a:t>Instagrams to follow for more opportunities - </a:t>
            </a:r>
          </a:p>
        </p:txBody>
      </p:sp>
    </p:spTree>
    <p:extLst>
      <p:ext uri="{BB962C8B-B14F-4D97-AF65-F5344CB8AC3E}">
        <p14:creationId xmlns:p14="http://schemas.microsoft.com/office/powerpoint/2010/main" val="944716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1527</TotalTime>
  <Words>639</Words>
  <Application>Microsoft Office PowerPoint</Application>
  <PresentationFormat>Custom</PresentationFormat>
  <Paragraphs>138</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Poppins</vt:lpstr>
      <vt:lpstr>Calibri</vt:lpstr>
      <vt:lpstr>Garbata Heavy</vt:lpstr>
      <vt:lpstr>Arial</vt:lpstr>
      <vt:lpstr>Poppins Bold</vt:lpstr>
      <vt:lpstr>Mr Dafoe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2025</dc:title>
  <dc:creator>alice</dc:creator>
  <cp:lastModifiedBy>Alice Mulvenna</cp:lastModifiedBy>
  <cp:revision>3</cp:revision>
  <dcterms:created xsi:type="dcterms:W3CDTF">2006-08-16T00:00:00Z</dcterms:created>
  <dcterms:modified xsi:type="dcterms:W3CDTF">2025-11-02T13:15:03Z</dcterms:modified>
  <dc:identifier>DAG2_ks9pEY</dc:identifier>
</cp:coreProperties>
</file>